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2"/>
  </p:notesMasterIdLst>
  <p:handoutMasterIdLst>
    <p:handoutMasterId r:id="rId63"/>
  </p:handoutMasterIdLst>
  <p:sldIdLst>
    <p:sldId id="896" r:id="rId2"/>
    <p:sldId id="871" r:id="rId3"/>
    <p:sldId id="840" r:id="rId4"/>
    <p:sldId id="849" r:id="rId5"/>
    <p:sldId id="848" r:id="rId6"/>
    <p:sldId id="839" r:id="rId7"/>
    <p:sldId id="808" r:id="rId8"/>
    <p:sldId id="841" r:id="rId9"/>
    <p:sldId id="897" r:id="rId10"/>
    <p:sldId id="842" r:id="rId11"/>
    <p:sldId id="843" r:id="rId12"/>
    <p:sldId id="844" r:id="rId13"/>
    <p:sldId id="847" r:id="rId14"/>
    <p:sldId id="890" r:id="rId15"/>
    <p:sldId id="845" r:id="rId16"/>
    <p:sldId id="860" r:id="rId17"/>
    <p:sldId id="883" r:id="rId18"/>
    <p:sldId id="884" r:id="rId19"/>
    <p:sldId id="881" r:id="rId20"/>
    <p:sldId id="882" r:id="rId21"/>
    <p:sldId id="885" r:id="rId22"/>
    <p:sldId id="886" r:id="rId23"/>
    <p:sldId id="887" r:id="rId24"/>
    <p:sldId id="888" r:id="rId25"/>
    <p:sldId id="867" r:id="rId26"/>
    <p:sldId id="868" r:id="rId27"/>
    <p:sldId id="787" r:id="rId28"/>
    <p:sldId id="889" r:id="rId29"/>
    <p:sldId id="788" r:id="rId30"/>
    <p:sldId id="789" r:id="rId31"/>
    <p:sldId id="869" r:id="rId32"/>
    <p:sldId id="899" r:id="rId33"/>
    <p:sldId id="906" r:id="rId34"/>
    <p:sldId id="850" r:id="rId35"/>
    <p:sldId id="898" r:id="rId36"/>
    <p:sldId id="907" r:id="rId37"/>
    <p:sldId id="909" r:id="rId38"/>
    <p:sldId id="908" r:id="rId39"/>
    <p:sldId id="905" r:id="rId40"/>
    <p:sldId id="903" r:id="rId41"/>
    <p:sldId id="902" r:id="rId42"/>
    <p:sldId id="900" r:id="rId43"/>
    <p:sldId id="904" r:id="rId44"/>
    <p:sldId id="901" r:id="rId45"/>
    <p:sldId id="877" r:id="rId46"/>
    <p:sldId id="858" r:id="rId47"/>
    <p:sldId id="878" r:id="rId48"/>
    <p:sldId id="870" r:id="rId49"/>
    <p:sldId id="891" r:id="rId50"/>
    <p:sldId id="874" r:id="rId51"/>
    <p:sldId id="876" r:id="rId52"/>
    <p:sldId id="875" r:id="rId53"/>
    <p:sldId id="859" r:id="rId54"/>
    <p:sldId id="895" r:id="rId55"/>
    <p:sldId id="894" r:id="rId56"/>
    <p:sldId id="893" r:id="rId57"/>
    <p:sldId id="910" r:id="rId58"/>
    <p:sldId id="911" r:id="rId59"/>
    <p:sldId id="913" r:id="rId60"/>
    <p:sldId id="851" r:id="rId61"/>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0099"/>
    <a:srgbClr val="660066"/>
    <a:srgbClr val="006600"/>
    <a:srgbClr val="FF0000"/>
    <a:srgbClr val="0000CC"/>
    <a:srgbClr val="003E1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8" autoAdjust="0"/>
    <p:restoredTop sz="88286" autoAdjust="0"/>
  </p:normalViewPr>
  <p:slideViewPr>
    <p:cSldViewPr>
      <p:cViewPr varScale="1">
        <p:scale>
          <a:sx n="62" d="100"/>
          <a:sy n="62" d="100"/>
        </p:scale>
        <p:origin x="1416"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6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0306" tIns="45153" rIns="90306" bIns="45153" numCol="1" anchor="t" anchorCtr="0" compatLnSpc="1">
            <a:prstTxWarp prst="textNoShape">
              <a:avLst/>
            </a:prstTxWarp>
          </a:bodyPr>
          <a:lstStyle>
            <a:lvl1pPr defTabSz="903288" eaLnBrk="1" hangingPunct="1">
              <a:defRPr sz="1200">
                <a:latin typeface="Arial" charset="0"/>
                <a:cs typeface="+mn-cs"/>
              </a:defRPr>
            </a:lvl1pPr>
          </a:lstStyle>
          <a:p>
            <a:pPr>
              <a:defRPr/>
            </a:pPr>
            <a:endParaRPr lang="fr-FR"/>
          </a:p>
        </p:txBody>
      </p:sp>
      <p:sp>
        <p:nvSpPr>
          <p:cNvPr id="26829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0306" tIns="45153" rIns="90306" bIns="45153" numCol="1" anchor="t" anchorCtr="0" compatLnSpc="1">
            <a:prstTxWarp prst="textNoShape">
              <a:avLst/>
            </a:prstTxWarp>
          </a:bodyPr>
          <a:lstStyle>
            <a:lvl1pPr algn="r" defTabSz="903288" eaLnBrk="1" hangingPunct="1">
              <a:defRPr sz="1200">
                <a:latin typeface="Arial" charset="0"/>
                <a:cs typeface="+mn-cs"/>
              </a:defRPr>
            </a:lvl1pPr>
          </a:lstStyle>
          <a:p>
            <a:pPr>
              <a:defRPr/>
            </a:pPr>
            <a:endParaRPr lang="fr-FR"/>
          </a:p>
        </p:txBody>
      </p:sp>
      <p:sp>
        <p:nvSpPr>
          <p:cNvPr id="268292"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0306" tIns="45153" rIns="90306" bIns="45153" numCol="1" anchor="b" anchorCtr="0" compatLnSpc="1">
            <a:prstTxWarp prst="textNoShape">
              <a:avLst/>
            </a:prstTxWarp>
          </a:bodyPr>
          <a:lstStyle>
            <a:lvl1pPr defTabSz="903288" eaLnBrk="1" hangingPunct="1">
              <a:defRPr sz="1200">
                <a:latin typeface="Arial" charset="0"/>
                <a:cs typeface="+mn-cs"/>
              </a:defRPr>
            </a:lvl1pPr>
          </a:lstStyle>
          <a:p>
            <a:pPr>
              <a:defRPr/>
            </a:pPr>
            <a:endParaRPr lang="fr-FR"/>
          </a:p>
        </p:txBody>
      </p:sp>
      <p:sp>
        <p:nvSpPr>
          <p:cNvPr id="26829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0306" tIns="45153" rIns="90306" bIns="45153" numCol="1" anchor="b" anchorCtr="0" compatLnSpc="1">
            <a:prstTxWarp prst="textNoShape">
              <a:avLst/>
            </a:prstTxWarp>
          </a:bodyPr>
          <a:lstStyle>
            <a:lvl1pPr algn="r" defTabSz="903288" eaLnBrk="1" hangingPunct="1">
              <a:defRPr sz="1200">
                <a:latin typeface="Arial" charset="0"/>
                <a:cs typeface="+mn-cs"/>
              </a:defRPr>
            </a:lvl1pPr>
          </a:lstStyle>
          <a:p>
            <a:pPr>
              <a:defRPr/>
            </a:pPr>
            <a:fld id="{905F2A4D-912C-4B21-9E3C-A05ECB6C3A14}" type="slidenum">
              <a:rPr lang="fr-FR"/>
              <a:pPr>
                <a:defRPr/>
              </a:pPr>
              <a:t>‹N°›</a:t>
            </a:fld>
            <a:endParaRPr lang="fr-FR"/>
          </a:p>
        </p:txBody>
      </p:sp>
    </p:spTree>
    <p:extLst>
      <p:ext uri="{BB962C8B-B14F-4D97-AF65-F5344CB8AC3E}">
        <p14:creationId xmlns:p14="http://schemas.microsoft.com/office/powerpoint/2010/main" val="1728358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5571" tIns="47785" rIns="95571" bIns="47785" numCol="1" anchor="t" anchorCtr="0" compatLnSpc="1">
            <a:prstTxWarp prst="textNoShape">
              <a:avLst/>
            </a:prstTxWarp>
          </a:bodyPr>
          <a:lstStyle>
            <a:lvl1pPr defTabSz="955675" eaLnBrk="1" hangingPunct="1">
              <a:defRPr sz="1300">
                <a:latin typeface="Arial" charset="0"/>
                <a:cs typeface="+mn-cs"/>
              </a:defRPr>
            </a:lvl1pPr>
          </a:lstStyle>
          <a:p>
            <a:pPr>
              <a:defRPr/>
            </a:pPr>
            <a:endParaRPr lang="fr-FR"/>
          </a:p>
        </p:txBody>
      </p:sp>
      <p:sp>
        <p:nvSpPr>
          <p:cNvPr id="296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5571" tIns="47785" rIns="95571" bIns="47785" numCol="1" anchor="t" anchorCtr="0" compatLnSpc="1">
            <a:prstTxWarp prst="textNoShape">
              <a:avLst/>
            </a:prstTxWarp>
          </a:bodyPr>
          <a:lstStyle>
            <a:lvl1pPr algn="r" defTabSz="955675" eaLnBrk="1" hangingPunct="1">
              <a:defRPr sz="1300">
                <a:latin typeface="Arial" charset="0"/>
                <a:cs typeface="+mn-cs"/>
              </a:defRPr>
            </a:lvl1pPr>
          </a:lstStyle>
          <a:p>
            <a:pPr>
              <a:defRPr/>
            </a:pPr>
            <a:endParaRPr lang="fr-FR"/>
          </a:p>
        </p:txBody>
      </p:sp>
      <p:sp>
        <p:nvSpPr>
          <p:cNvPr id="20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5571" tIns="47785" rIns="95571" bIns="4778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9702"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5571" tIns="47785" rIns="95571" bIns="47785" numCol="1" anchor="b" anchorCtr="0" compatLnSpc="1">
            <a:prstTxWarp prst="textNoShape">
              <a:avLst/>
            </a:prstTxWarp>
          </a:bodyPr>
          <a:lstStyle>
            <a:lvl1pPr defTabSz="955675" eaLnBrk="1" hangingPunct="1">
              <a:defRPr sz="1300">
                <a:latin typeface="Arial" charset="0"/>
                <a:cs typeface="+mn-cs"/>
              </a:defRPr>
            </a:lvl1pPr>
          </a:lstStyle>
          <a:p>
            <a:pPr>
              <a:defRPr/>
            </a:pPr>
            <a:endParaRPr lang="fr-FR"/>
          </a:p>
        </p:txBody>
      </p:sp>
      <p:sp>
        <p:nvSpPr>
          <p:cNvPr id="29703"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5571" tIns="47785" rIns="95571" bIns="47785" numCol="1" anchor="b" anchorCtr="0" compatLnSpc="1">
            <a:prstTxWarp prst="textNoShape">
              <a:avLst/>
            </a:prstTxWarp>
          </a:bodyPr>
          <a:lstStyle>
            <a:lvl1pPr algn="r" defTabSz="955675" eaLnBrk="1" hangingPunct="1">
              <a:defRPr sz="1300">
                <a:latin typeface="Arial" charset="0"/>
                <a:cs typeface="+mn-cs"/>
              </a:defRPr>
            </a:lvl1pPr>
          </a:lstStyle>
          <a:p>
            <a:pPr>
              <a:defRPr/>
            </a:pPr>
            <a:fld id="{8C7CF776-1972-46D4-8A9C-C69078F66B8A}" type="slidenum">
              <a:rPr lang="fr-FR"/>
              <a:pPr>
                <a:defRPr/>
              </a:pPr>
              <a:t>‹N°›</a:t>
            </a:fld>
            <a:endParaRPr lang="fr-FR"/>
          </a:p>
        </p:txBody>
      </p:sp>
    </p:spTree>
    <p:extLst>
      <p:ext uri="{BB962C8B-B14F-4D97-AF65-F5344CB8AC3E}">
        <p14:creationId xmlns:p14="http://schemas.microsoft.com/office/powerpoint/2010/main" val="1969436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a:defRPr/>
            </a:pPr>
            <a:fld id="{983DC268-C41F-4630-8CB1-B745C270381F}" type="slidenum">
              <a:rPr lang="fr-FR" smtClean="0"/>
              <a:pPr>
                <a:defRPr/>
              </a:pPr>
              <a:t>11</a:t>
            </a:fld>
            <a:endParaRPr lang="fr-FR"/>
          </a:p>
        </p:txBody>
      </p:sp>
    </p:spTree>
    <p:extLst>
      <p:ext uri="{BB962C8B-B14F-4D97-AF65-F5344CB8AC3E}">
        <p14:creationId xmlns:p14="http://schemas.microsoft.com/office/powerpoint/2010/main" val="35669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smtClean="0">
              <a:latin typeface="Arial" panose="020B0604020202020204" pitchFamily="34" charset="0"/>
            </a:endParaRPr>
          </a:p>
        </p:txBody>
      </p:sp>
      <p:sp>
        <p:nvSpPr>
          <p:cNvPr id="317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a:solidFill>
                  <a:schemeClr val="tx1"/>
                </a:solidFill>
                <a:latin typeface="Tahoma" panose="020B0604030504040204" pitchFamily="34" charset="0"/>
                <a:cs typeface="Arial" panose="020B0604020202020204" pitchFamily="34" charset="0"/>
              </a:defRPr>
            </a:lvl1pPr>
            <a:lvl2pPr marL="742950" indent="-285750" defTabSz="955675">
              <a:defRPr>
                <a:solidFill>
                  <a:schemeClr val="tx1"/>
                </a:solidFill>
                <a:latin typeface="Tahoma" panose="020B0604030504040204" pitchFamily="34" charset="0"/>
                <a:cs typeface="Arial" panose="020B0604020202020204" pitchFamily="34" charset="0"/>
              </a:defRPr>
            </a:lvl2pPr>
            <a:lvl3pPr marL="1143000" indent="-228600" defTabSz="955675">
              <a:defRPr>
                <a:solidFill>
                  <a:schemeClr val="tx1"/>
                </a:solidFill>
                <a:latin typeface="Tahoma" panose="020B0604030504040204" pitchFamily="34" charset="0"/>
                <a:cs typeface="Arial" panose="020B0604020202020204" pitchFamily="34" charset="0"/>
              </a:defRPr>
            </a:lvl3pPr>
            <a:lvl4pPr marL="1600200" indent="-228600" defTabSz="955675">
              <a:defRPr>
                <a:solidFill>
                  <a:schemeClr val="tx1"/>
                </a:solidFill>
                <a:latin typeface="Tahoma" panose="020B0604030504040204" pitchFamily="34" charset="0"/>
                <a:cs typeface="Arial" panose="020B0604020202020204" pitchFamily="34" charset="0"/>
              </a:defRPr>
            </a:lvl4pPr>
            <a:lvl5pPr marL="2057400" indent="-228600" defTabSz="955675">
              <a:defRPr>
                <a:solidFill>
                  <a:schemeClr val="tx1"/>
                </a:solidFill>
                <a:latin typeface="Tahoma" panose="020B060403050404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1D428B0-FBCD-47E4-BA3B-0F9F9164B4D2}" type="slidenum">
              <a:rPr lang="fr-FR" altLang="fr-FR" smtClean="0">
                <a:latin typeface="Arial" panose="020B0604020202020204" pitchFamily="34" charset="0"/>
              </a:rPr>
              <a:pPr/>
              <a:t>26</a:t>
            </a:fld>
            <a:endParaRPr lang="fr-FR" altLang="fr-FR" smtClean="0">
              <a:latin typeface="Arial" panose="020B0604020202020204" pitchFamily="34" charset="0"/>
            </a:endParaRPr>
          </a:p>
        </p:txBody>
      </p:sp>
    </p:spTree>
    <p:extLst>
      <p:ext uri="{BB962C8B-B14F-4D97-AF65-F5344CB8AC3E}">
        <p14:creationId xmlns:p14="http://schemas.microsoft.com/office/powerpoint/2010/main" val="62757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smtClean="0">
              <a:latin typeface="Arial" panose="020B0604020202020204" pitchFamily="34" charset="0"/>
            </a:endParaRPr>
          </a:p>
        </p:txBody>
      </p:sp>
    </p:spTree>
    <p:extLst>
      <p:ext uri="{BB962C8B-B14F-4D97-AF65-F5344CB8AC3E}">
        <p14:creationId xmlns:p14="http://schemas.microsoft.com/office/powerpoint/2010/main" val="410505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r>
              <a:rPr lang="fr-FR"/>
              <a:t>Cliquez pour modifier le style du titre</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fld id="{2D38CB7A-9821-4BC1-A27B-81F4DF62B9BA}" type="datetime1">
              <a:rPr lang="fr-FR"/>
              <a:pPr>
                <a:defRPr/>
              </a:pPr>
              <a:t>11/11/2015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C207EFF8-9AC4-4B87-9893-3A5A0580D29D}" type="slidenum">
              <a:rPr lang="fr-FR"/>
              <a:pPr>
                <a:defRPr/>
              </a:pPr>
              <a:t>‹N°›</a:t>
            </a:fld>
            <a:endParaRPr lang="fr-FR"/>
          </a:p>
        </p:txBody>
      </p:sp>
    </p:spTree>
    <p:extLst>
      <p:ext uri="{BB962C8B-B14F-4D97-AF65-F5344CB8AC3E}">
        <p14:creationId xmlns:p14="http://schemas.microsoft.com/office/powerpoint/2010/main" val="242266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fld id="{73C073FB-922B-4C8E-A119-9DA6B6FE8DE5}" type="datetime1">
              <a:rPr lang="fr-FR"/>
              <a:pPr>
                <a:defRPr/>
              </a:pPr>
              <a:t>11/11/2015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32C0E958-B650-49A7-B8C4-55F5ABB13EA1}" type="slidenum">
              <a:rPr lang="fr-FR"/>
              <a:pPr>
                <a:defRPr/>
              </a:pPr>
              <a:t>‹N°›</a:t>
            </a:fld>
            <a:endParaRPr lang="fr-FR"/>
          </a:p>
        </p:txBody>
      </p:sp>
    </p:spTree>
    <p:extLst>
      <p:ext uri="{BB962C8B-B14F-4D97-AF65-F5344CB8AC3E}">
        <p14:creationId xmlns:p14="http://schemas.microsoft.com/office/powerpoint/2010/main" val="428786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381000"/>
            <a:ext cx="2057400" cy="5715000"/>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381000"/>
            <a:ext cx="6019800" cy="5715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fld id="{DF48AF6E-F19A-4C6A-96AC-C7021B96CCC4}" type="datetime1">
              <a:rPr lang="fr-FR"/>
              <a:pPr>
                <a:defRPr/>
              </a:pPr>
              <a:t>11/11/2015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D3F6D3DB-7334-4B54-8273-AFEDA611195D}" type="slidenum">
              <a:rPr lang="fr-FR"/>
              <a:pPr>
                <a:defRPr/>
              </a:pPr>
              <a:t>‹N°›</a:t>
            </a:fld>
            <a:endParaRPr lang="fr-FR"/>
          </a:p>
        </p:txBody>
      </p:sp>
    </p:spTree>
    <p:extLst>
      <p:ext uri="{BB962C8B-B14F-4D97-AF65-F5344CB8AC3E}">
        <p14:creationId xmlns:p14="http://schemas.microsoft.com/office/powerpoint/2010/main" val="168106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fld id="{D5E81D34-00ED-4A02-9ADD-55F921FCAA91}" type="datetime1">
              <a:rPr lang="fr-FR"/>
              <a:pPr>
                <a:defRPr/>
              </a:pPr>
              <a:t>11/11/2015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B7099287-DF5C-4186-9FCB-3CE40C55B552}" type="slidenum">
              <a:rPr lang="fr-FR"/>
              <a:pPr>
                <a:defRPr/>
              </a:pPr>
              <a:t>‹N°›</a:t>
            </a:fld>
            <a:endParaRPr lang="fr-FR"/>
          </a:p>
        </p:txBody>
      </p:sp>
    </p:spTree>
    <p:extLst>
      <p:ext uri="{BB962C8B-B14F-4D97-AF65-F5344CB8AC3E}">
        <p14:creationId xmlns:p14="http://schemas.microsoft.com/office/powerpoint/2010/main" val="256465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B237CFDB-FF62-4B54-95B6-FE70F82878E7}" type="datetime1">
              <a:rPr lang="fr-FR"/>
              <a:pPr>
                <a:defRPr/>
              </a:pPr>
              <a:t>11/11/2015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869CE65-4055-4704-A63C-D0C5DBBA182B}" type="slidenum">
              <a:rPr lang="fr-FR"/>
              <a:pPr>
                <a:defRPr/>
              </a:pPr>
              <a:t>‹N°›</a:t>
            </a:fld>
            <a:endParaRPr lang="fr-FR"/>
          </a:p>
        </p:txBody>
      </p:sp>
    </p:spTree>
    <p:extLst>
      <p:ext uri="{BB962C8B-B14F-4D97-AF65-F5344CB8AC3E}">
        <p14:creationId xmlns:p14="http://schemas.microsoft.com/office/powerpoint/2010/main" val="182994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4"/>
          <p:cNvSpPr>
            <a:spLocks noGrp="1" noChangeArrowheads="1"/>
          </p:cNvSpPr>
          <p:nvPr>
            <p:ph type="dt" sz="half" idx="10"/>
          </p:nvPr>
        </p:nvSpPr>
        <p:spPr>
          <a:ln/>
        </p:spPr>
        <p:txBody>
          <a:bodyPr/>
          <a:lstStyle>
            <a:lvl1pPr>
              <a:defRPr/>
            </a:lvl1pPr>
          </a:lstStyle>
          <a:p>
            <a:pPr>
              <a:defRPr/>
            </a:pPr>
            <a:fld id="{D72B8418-18F0-4F66-AE32-8C1DEB02880E}" type="datetime1">
              <a:rPr lang="fr-FR"/>
              <a:pPr>
                <a:defRPr/>
              </a:pPr>
              <a:t>11/11/2015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9C162435-4259-4999-82B8-D733404AC35F}" type="slidenum">
              <a:rPr lang="fr-FR"/>
              <a:pPr>
                <a:defRPr/>
              </a:pPr>
              <a:t>‹N°›</a:t>
            </a:fld>
            <a:endParaRPr lang="fr-FR"/>
          </a:p>
        </p:txBody>
      </p:sp>
    </p:spTree>
    <p:extLst>
      <p:ext uri="{BB962C8B-B14F-4D97-AF65-F5344CB8AC3E}">
        <p14:creationId xmlns:p14="http://schemas.microsoft.com/office/powerpoint/2010/main" val="85784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4"/>
          <p:cNvSpPr>
            <a:spLocks noGrp="1" noChangeArrowheads="1"/>
          </p:cNvSpPr>
          <p:nvPr>
            <p:ph type="dt" sz="half" idx="10"/>
          </p:nvPr>
        </p:nvSpPr>
        <p:spPr>
          <a:ln/>
        </p:spPr>
        <p:txBody>
          <a:bodyPr/>
          <a:lstStyle>
            <a:lvl1pPr>
              <a:defRPr/>
            </a:lvl1pPr>
          </a:lstStyle>
          <a:p>
            <a:pPr>
              <a:defRPr/>
            </a:pPr>
            <a:fld id="{BA3344C2-34CA-47DE-8F9E-CA53FB052211}" type="datetime1">
              <a:rPr lang="fr-FR"/>
              <a:pPr>
                <a:defRPr/>
              </a:pPr>
              <a:t>11/11/2015</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2C4E7B04-73BF-4843-819E-681D0ED51B18}" type="slidenum">
              <a:rPr lang="fr-FR"/>
              <a:pPr>
                <a:defRPr/>
              </a:pPr>
              <a:t>‹N°›</a:t>
            </a:fld>
            <a:endParaRPr lang="fr-FR"/>
          </a:p>
        </p:txBody>
      </p:sp>
    </p:spTree>
    <p:extLst>
      <p:ext uri="{BB962C8B-B14F-4D97-AF65-F5344CB8AC3E}">
        <p14:creationId xmlns:p14="http://schemas.microsoft.com/office/powerpoint/2010/main" val="321406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fld id="{ADC01766-BC41-4F8A-8F0D-4391F84106F7}" type="datetime1">
              <a:rPr lang="fr-FR"/>
              <a:pPr>
                <a:defRPr/>
              </a:pPr>
              <a:t>11/11/2015</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516D5CEA-E2DE-4C4C-9736-05F273787E2C}" type="slidenum">
              <a:rPr lang="fr-FR"/>
              <a:pPr>
                <a:defRPr/>
              </a:pPr>
              <a:t>‹N°›</a:t>
            </a:fld>
            <a:endParaRPr lang="fr-FR"/>
          </a:p>
        </p:txBody>
      </p:sp>
    </p:spTree>
    <p:extLst>
      <p:ext uri="{BB962C8B-B14F-4D97-AF65-F5344CB8AC3E}">
        <p14:creationId xmlns:p14="http://schemas.microsoft.com/office/powerpoint/2010/main" val="98421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8C8525-CFCC-406B-83FD-80F93AF0E595}" type="datetime1">
              <a:rPr lang="fr-FR"/>
              <a:pPr>
                <a:defRPr/>
              </a:pPr>
              <a:t>11/11/2015</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3B37BF1F-9B98-43F2-8AE3-EEE800F840BD}" type="slidenum">
              <a:rPr lang="fr-FR"/>
              <a:pPr>
                <a:defRPr/>
              </a:pPr>
              <a:t>‹N°›</a:t>
            </a:fld>
            <a:endParaRPr lang="fr-FR"/>
          </a:p>
        </p:txBody>
      </p:sp>
    </p:spTree>
    <p:extLst>
      <p:ext uri="{BB962C8B-B14F-4D97-AF65-F5344CB8AC3E}">
        <p14:creationId xmlns:p14="http://schemas.microsoft.com/office/powerpoint/2010/main" val="111122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CEC43997-F924-422E-9703-553A3B2112CD}" type="datetime1">
              <a:rPr lang="fr-FR"/>
              <a:pPr>
                <a:defRPr/>
              </a:pPr>
              <a:t>11/11/2015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762E0EF7-DE21-4260-A77E-ED03F80BBE2C}" type="slidenum">
              <a:rPr lang="fr-FR"/>
              <a:pPr>
                <a:defRPr/>
              </a:pPr>
              <a:t>‹N°›</a:t>
            </a:fld>
            <a:endParaRPr lang="fr-FR"/>
          </a:p>
        </p:txBody>
      </p:sp>
    </p:spTree>
    <p:extLst>
      <p:ext uri="{BB962C8B-B14F-4D97-AF65-F5344CB8AC3E}">
        <p14:creationId xmlns:p14="http://schemas.microsoft.com/office/powerpoint/2010/main" val="253029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F4677E9A-4DE6-430E-B9AA-8D1358D1AB23}" type="datetime1">
              <a:rPr lang="fr-FR"/>
              <a:pPr>
                <a:defRPr/>
              </a:pPr>
              <a:t>11/11/2015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BE" altLang="fr-FR"/>
              <a:t>Photographie de l'enseignement en soins infirmiers - Congèrs FNIB-ACN 120515 TL</a:t>
            </a: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E0AC23D5-E146-4B36-B602-AC05DCCE010F}" type="slidenum">
              <a:rPr lang="fr-FR"/>
              <a:pPr>
                <a:defRPr/>
              </a:pPr>
              <a:t>‹N°›</a:t>
            </a:fld>
            <a:endParaRPr lang="fr-FR"/>
          </a:p>
        </p:txBody>
      </p:sp>
    </p:spTree>
    <p:extLst>
      <p:ext uri="{BB962C8B-B14F-4D97-AF65-F5344CB8AC3E}">
        <p14:creationId xmlns:p14="http://schemas.microsoft.com/office/powerpoint/2010/main" val="103733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charset="0"/>
                <a:cs typeface="+mn-cs"/>
              </a:defRPr>
            </a:lvl1pPr>
          </a:lstStyle>
          <a:p>
            <a:pPr>
              <a:defRPr/>
            </a:pPr>
            <a:fld id="{959EE0A6-2536-4C59-9323-981138FBB47E}" type="datetime1">
              <a:rPr lang="fr-FR"/>
              <a:pPr>
                <a:defRPr/>
              </a:pPr>
              <a:t>11/11/2015</a:t>
            </a:fld>
            <a:endParaRPr lang="fr-F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C0C0C0"/>
                  </a:outerShdw>
                </a:effectLst>
                <a:latin typeface="Arial" panose="020B0604020202020204" pitchFamily="34" charset="0"/>
              </a:defRPr>
            </a:lvl1pPr>
          </a:lstStyle>
          <a:p>
            <a:pPr>
              <a:defRPr/>
            </a:pPr>
            <a:r>
              <a:rPr lang="fr-BE" altLang="fr-FR"/>
              <a:t>Photographie de l'enseignement en soins infirmiers - Congèrs FNIB-ACN 120515 TL</a:t>
            </a:r>
            <a:endParaRPr lang="fr-FR" altLang="fr-F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latin typeface="Arial" charset="0"/>
                <a:cs typeface="+mn-cs"/>
              </a:defRPr>
            </a:lvl1pPr>
          </a:lstStyle>
          <a:p>
            <a:pPr>
              <a:defRPr/>
            </a:pPr>
            <a:fld id="{0C6F78DF-6350-444E-A161-1814C5EA480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cid:image001.jpg@01CFF1F3.65155EC0" TargetMode="External"/><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7.png"/><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p:txBody>
          <a:bodyPr/>
          <a:lstStyle/>
          <a:p>
            <a:pPr>
              <a:defRPr/>
            </a:pPr>
            <a:fld id="{6CE04DAC-8124-42FC-8752-C14C412823D6}" type="slidenum">
              <a:rPr lang="fr-FR"/>
              <a:pPr>
                <a:defRPr/>
              </a:pPr>
              <a:t>1</a:t>
            </a:fld>
            <a:endParaRPr lang="fr-FR"/>
          </a:p>
        </p:txBody>
      </p:sp>
      <p:sp>
        <p:nvSpPr>
          <p:cNvPr id="3" name="Espace réservé du contenu 2"/>
          <p:cNvSpPr>
            <a:spLocks noGrp="1"/>
          </p:cNvSpPr>
          <p:nvPr>
            <p:ph idx="1"/>
          </p:nvPr>
        </p:nvSpPr>
        <p:spPr>
          <a:xfrm>
            <a:off x="0" y="2804244"/>
            <a:ext cx="9144000" cy="2244606"/>
          </a:xfrm>
          <a:solidFill>
            <a:srgbClr val="66FFFF"/>
          </a:solidFill>
          <a:effectLst>
            <a:innerShdw blurRad="114300">
              <a:prstClr val="black"/>
            </a:innerShdw>
            <a:softEdge rad="317500"/>
          </a:effectLst>
        </p:spPr>
        <p:txBody>
          <a:bodyPr/>
          <a:lstStyle/>
          <a:p>
            <a:pPr algn="ctr">
              <a:buFont typeface="Wingdings" panose="05000000000000000000" pitchFamily="2" charset="2"/>
              <a:buNone/>
              <a:defRPr/>
            </a:pPr>
            <a:endParaRPr lang="fr-BE" sz="1800" dirty="0" smtClean="0"/>
          </a:p>
          <a:p>
            <a:pPr algn="ctr">
              <a:buFont typeface="Wingdings" panose="05000000000000000000" pitchFamily="2" charset="2"/>
              <a:buNone/>
              <a:defRPr/>
            </a:pPr>
            <a:r>
              <a:rPr lang="fr-BE" sz="3600" b="1" dirty="0" smtClean="0">
                <a:solidFill>
                  <a:srgbClr val="0033CC"/>
                </a:solidFill>
                <a:effectLst/>
                <a:latin typeface="Arial Black" pitchFamily="34" charset="0"/>
              </a:rPr>
              <a:t>« Photographie de l’enseignement en soins infirmiers »</a:t>
            </a:r>
            <a:endParaRPr lang="fr-BE" b="1" dirty="0" smtClean="0">
              <a:solidFill>
                <a:srgbClr val="0033CC"/>
              </a:solidFill>
              <a:effectLst/>
              <a:latin typeface="Arial Black" pitchFamily="34" charset="0"/>
            </a:endParaRPr>
          </a:p>
          <a:p>
            <a:pPr algn="ctr">
              <a:buFont typeface="Wingdings" panose="05000000000000000000" pitchFamily="2" charset="2"/>
              <a:buNone/>
              <a:defRPr/>
            </a:pPr>
            <a:r>
              <a:rPr lang="fr-BE" b="1" dirty="0" smtClean="0">
                <a:solidFill>
                  <a:srgbClr val="0070C0"/>
                </a:solidFill>
                <a:effectLst/>
                <a:latin typeface="Arial Narrow" pitchFamily="34" charset="0"/>
              </a:rPr>
              <a:t>- Proposition d’une réforme de la formation -</a:t>
            </a:r>
          </a:p>
          <a:p>
            <a:pPr algn="ctr">
              <a:buFontTx/>
              <a:buChar char="-"/>
              <a:defRPr/>
            </a:pPr>
            <a:endParaRPr lang="fr-BE" dirty="0" smtClean="0"/>
          </a:p>
          <a:p>
            <a:pPr algn="ctr">
              <a:buFontTx/>
              <a:buChar char="-"/>
              <a:defRPr/>
            </a:pPr>
            <a:endParaRPr lang="fr-BE" dirty="0"/>
          </a:p>
        </p:txBody>
      </p:sp>
      <p:sp>
        <p:nvSpPr>
          <p:cNvPr id="4" name="Espace réservé du pied de page 3"/>
          <p:cNvSpPr>
            <a:spLocks noGrp="1"/>
          </p:cNvSpPr>
          <p:nvPr>
            <p:ph type="ftr" sz="quarter" idx="11"/>
          </p:nvPr>
        </p:nvSpPr>
        <p:spPr>
          <a:xfrm>
            <a:off x="0" y="6381750"/>
            <a:ext cx="9144000" cy="476250"/>
          </a:xfrm>
        </p:spPr>
        <p:txBody>
          <a:bodyPr/>
          <a:lstStyle/>
          <a:p>
            <a:pPr>
              <a:defRPr/>
            </a:pPr>
            <a:r>
              <a:rPr lang="fr-BE"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
        <p:nvSpPr>
          <p:cNvPr id="4103" name="Rectangle 1"/>
          <p:cNvSpPr>
            <a:spLocks noChangeArrowheads="1"/>
          </p:cNvSpPr>
          <p:nvPr/>
        </p:nvSpPr>
        <p:spPr bwMode="auto">
          <a:xfrm>
            <a:off x="0" y="790575"/>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FR" altLang="fr-FR" sz="2400">
                <a:solidFill>
                  <a:srgbClr val="000099"/>
                </a:solidFill>
                <a:latin typeface="Arial Narrow" panose="020B0606020202030204" pitchFamily="34" charset="0"/>
              </a:rPr>
              <a:t>Congrès Association des Infirmiers</a:t>
            </a:r>
          </a:p>
          <a:p>
            <a:pPr algn="ctr" eaLnBrk="1" hangingPunct="1">
              <a:spcBef>
                <a:spcPct val="0"/>
              </a:spcBef>
              <a:buClrTx/>
              <a:buSzTx/>
              <a:buFontTx/>
              <a:buNone/>
            </a:pPr>
            <a:r>
              <a:rPr lang="fr-FR" altLang="fr-FR" sz="2400">
                <a:solidFill>
                  <a:srgbClr val="000099"/>
                </a:solidFill>
                <a:latin typeface="Arial Narrow" panose="020B0606020202030204" pitchFamily="34" charset="0"/>
              </a:rPr>
              <a:t>Spécialisés en Pédiatrie et Néonatalogie</a:t>
            </a:r>
            <a:endParaRPr lang="fr-FR" altLang="fr-FR" sz="2800">
              <a:solidFill>
                <a:srgbClr val="000099"/>
              </a:solidFill>
              <a:latin typeface="Arial Narrow" panose="020B0606020202030204" pitchFamily="34" charset="0"/>
            </a:endParaRPr>
          </a:p>
          <a:p>
            <a:pPr algn="ctr" eaLnBrk="1" hangingPunct="1">
              <a:spcBef>
                <a:spcPct val="0"/>
              </a:spcBef>
              <a:buClrTx/>
              <a:buSzTx/>
              <a:buFontTx/>
              <a:buNone/>
            </a:pPr>
            <a:endParaRPr lang="fr-BE" altLang="fr-FR" sz="1000" b="1">
              <a:solidFill>
                <a:srgbClr val="000099"/>
              </a:solidFill>
              <a:latin typeface="Arial" panose="020B0604020202020204" pitchFamily="34" charset="0"/>
            </a:endParaRPr>
          </a:p>
          <a:p>
            <a:pPr algn="ctr" eaLnBrk="1" hangingPunct="1">
              <a:spcBef>
                <a:spcPct val="0"/>
              </a:spcBef>
              <a:buClrTx/>
              <a:buSzTx/>
              <a:buFontTx/>
              <a:buNone/>
            </a:pPr>
            <a:r>
              <a:rPr lang="fr-FR" altLang="fr-FR" sz="2400" b="1">
                <a:solidFill>
                  <a:srgbClr val="FF0000"/>
                </a:solidFill>
                <a:latin typeface="Arial" panose="020B0604020202020204" pitchFamily="34" charset="0"/>
              </a:rPr>
              <a:t>Lundi 9 novembre 2015</a:t>
            </a:r>
            <a:endParaRPr lang="fr-BE" altLang="fr-FR" sz="2400">
              <a:solidFill>
                <a:srgbClr val="FF0000"/>
              </a:solidFill>
              <a:latin typeface="Arial" panose="020B0604020202020204" pitchFamily="34" charset="0"/>
            </a:endParaRPr>
          </a:p>
          <a:p>
            <a:pPr algn="ctr">
              <a:spcBef>
                <a:spcPct val="0"/>
              </a:spcBef>
              <a:buClrTx/>
              <a:buSzTx/>
              <a:buFontTx/>
              <a:buNone/>
            </a:pPr>
            <a:endParaRPr lang="fr-FR" altLang="fr-FR" sz="1000">
              <a:solidFill>
                <a:srgbClr val="000099"/>
              </a:solidFill>
              <a:latin typeface="Arial" panose="020B0604020202020204" pitchFamily="34" charset="0"/>
            </a:endParaRPr>
          </a:p>
          <a:p>
            <a:pPr algn="ctr">
              <a:spcBef>
                <a:spcPct val="0"/>
              </a:spcBef>
              <a:buClrTx/>
              <a:buSzTx/>
              <a:buFontTx/>
              <a:buNone/>
            </a:pPr>
            <a:r>
              <a:rPr lang="fr-FR" altLang="fr-FR" sz="2800" b="1">
                <a:solidFill>
                  <a:srgbClr val="007635"/>
                </a:solidFill>
                <a:latin typeface="Arial Narrow" panose="020B0606020202030204" pitchFamily="34" charset="0"/>
              </a:rPr>
              <a:t>Centre Culturel de Woluwé-Saint-Pierre</a:t>
            </a:r>
          </a:p>
          <a:p>
            <a:pPr algn="ctr">
              <a:spcBef>
                <a:spcPct val="0"/>
              </a:spcBef>
              <a:buClrTx/>
              <a:buSzTx/>
              <a:buFontTx/>
              <a:buNone/>
            </a:pPr>
            <a:r>
              <a:rPr lang="fr-FR" altLang="fr-FR" sz="2000">
                <a:solidFill>
                  <a:srgbClr val="007635"/>
                </a:solidFill>
                <a:latin typeface="Arial Narrow" panose="020B0606020202030204" pitchFamily="34" charset="0"/>
              </a:rPr>
              <a:t>Avenue Charles Thielemans, 93 à 1050 Bruxelles</a:t>
            </a:r>
            <a:endParaRPr lang="fr-FR" altLang="fr-FR" sz="2400">
              <a:solidFill>
                <a:srgbClr val="007635"/>
              </a:solidFill>
              <a:latin typeface="Arial Narrow" panose="020B0606020202030204" pitchFamily="34" charset="0"/>
            </a:endParaRPr>
          </a:p>
        </p:txBody>
      </p:sp>
      <p:sp>
        <p:nvSpPr>
          <p:cNvPr id="10" name="ZoneTexte 9"/>
          <p:cNvSpPr txBox="1"/>
          <p:nvPr/>
        </p:nvSpPr>
        <p:spPr>
          <a:xfrm>
            <a:off x="0" y="5175285"/>
            <a:ext cx="9144000" cy="1082283"/>
          </a:xfrm>
          <a:prstGeom prst="rect">
            <a:avLst/>
          </a:prstGeom>
          <a:noFill/>
          <a:effectLst>
            <a:glow rad="228600">
              <a:schemeClr val="accent5">
                <a:satMod val="175000"/>
                <a:alpha val="40000"/>
              </a:schemeClr>
            </a:glow>
            <a:innerShdw blurRad="114300">
              <a:prstClr val="black"/>
            </a:innerShdw>
          </a:effectLst>
        </p:spPr>
        <p:txBody>
          <a:bodyPr>
            <a:spAutoFit/>
          </a:bodyPr>
          <a:lstStyle/>
          <a:p>
            <a:pPr algn="ctr" eaLnBrk="1" hangingPunct="1">
              <a:defRPr/>
            </a:pPr>
            <a:r>
              <a:rPr lang="fr-BE" sz="2400" dirty="0">
                <a:solidFill>
                  <a:srgbClr val="9900CC"/>
                </a:solidFill>
                <a:latin typeface="Arial Narrow" pitchFamily="34" charset="0"/>
                <a:cs typeface="Arial" charset="0"/>
              </a:rPr>
              <a:t>Thierry Lothaire</a:t>
            </a:r>
          </a:p>
          <a:p>
            <a:pPr algn="ctr" eaLnBrk="1" hangingPunct="1">
              <a:defRPr/>
            </a:pPr>
            <a:r>
              <a:rPr lang="fr-BE" dirty="0">
                <a:solidFill>
                  <a:srgbClr val="9900CC"/>
                </a:solidFill>
                <a:latin typeface="Arial Narrow" pitchFamily="34" charset="0"/>
                <a:cs typeface="Arial" charset="0"/>
              </a:rPr>
              <a:t>Président de la Société des Infirmiers Belges en Recherche &amp; Formation - FNIB</a:t>
            </a:r>
          </a:p>
          <a:p>
            <a:pPr algn="ctr" eaLnBrk="1" hangingPunct="1">
              <a:defRPr/>
            </a:pPr>
            <a:r>
              <a:rPr lang="fr-BE" dirty="0">
                <a:solidFill>
                  <a:srgbClr val="9900CC"/>
                </a:solidFill>
                <a:latin typeface="Arial Narrow" pitchFamily="34" charset="0"/>
                <a:cs typeface="Arial" charset="0"/>
              </a:rPr>
              <a:t>Délégué belge </a:t>
            </a:r>
            <a:r>
              <a:rPr lang="fr-BE" dirty="0" err="1">
                <a:solidFill>
                  <a:srgbClr val="9900CC"/>
                </a:solidFill>
                <a:latin typeface="Arial Narrow" pitchFamily="34" charset="0"/>
                <a:cs typeface="Arial" charset="0"/>
              </a:rPr>
              <a:t>European</a:t>
            </a:r>
            <a:r>
              <a:rPr lang="fr-BE" dirty="0">
                <a:solidFill>
                  <a:srgbClr val="9900CC"/>
                </a:solidFill>
                <a:latin typeface="Arial Narrow" pitchFamily="34" charset="0"/>
                <a:cs typeface="Arial" charset="0"/>
              </a:rPr>
              <a:t> </a:t>
            </a:r>
            <a:r>
              <a:rPr lang="fr-BE" dirty="0" err="1">
                <a:solidFill>
                  <a:srgbClr val="9900CC"/>
                </a:solidFill>
                <a:latin typeface="Arial Narrow" pitchFamily="34" charset="0"/>
                <a:cs typeface="Arial" charset="0"/>
              </a:rPr>
              <a:t>Federation</a:t>
            </a:r>
            <a:r>
              <a:rPr lang="fr-BE" dirty="0">
                <a:solidFill>
                  <a:srgbClr val="9900CC"/>
                </a:solidFill>
                <a:latin typeface="Arial Narrow" pitchFamily="34" charset="0"/>
                <a:cs typeface="Arial" charset="0"/>
              </a:rPr>
              <a:t> of Nurses &amp; International Council of Nurses</a:t>
            </a:r>
          </a:p>
          <a:p>
            <a:pPr eaLnBrk="1" hangingPunct="1">
              <a:defRPr/>
            </a:pPr>
            <a:endParaRPr lang="fr-BE" dirty="0">
              <a:cs typeface="Arial" charset="0"/>
            </a:endParaRPr>
          </a:p>
        </p:txBody>
      </p:sp>
      <p:sp>
        <p:nvSpPr>
          <p:cNvPr id="11" name="Espace réservé du numéro de diapositive 10"/>
          <p:cNvSpPr txBox="1">
            <a:spLocks noGrp="1"/>
          </p:cNvSpPr>
          <p:nvPr/>
        </p:nvSpPr>
        <p:spPr bwMode="auto">
          <a:xfrm>
            <a:off x="7696200" y="6245225"/>
            <a:ext cx="990600" cy="476250"/>
          </a:xfrm>
          <a:prstGeom prst="rect">
            <a:avLst/>
          </a:prstGeom>
          <a:noFill/>
          <a:ln>
            <a:miter lim="800000"/>
            <a:headEnd/>
            <a:tailEnd/>
          </a:ln>
        </p:spPr>
        <p:txBody>
          <a:bodyPr anchor="b"/>
          <a:lstStyle/>
          <a:p>
            <a:pPr algn="r" eaLnBrk="1" hangingPunct="1">
              <a:defRPr/>
            </a:pPr>
            <a:fld id="{D41337C3-E463-4D0F-8CF5-7340DC48505B}" type="slidenum">
              <a:rPr lang="fr-FR" sz="1400">
                <a:effectLst>
                  <a:outerShdw blurRad="38100" dist="38100" dir="2700000" algn="tl">
                    <a:srgbClr val="FFFFFF"/>
                  </a:outerShdw>
                </a:effectLst>
                <a:latin typeface="Arial" charset="0"/>
                <a:cs typeface="+mn-cs"/>
              </a:rPr>
              <a:pPr algn="r" eaLnBrk="1" hangingPunct="1">
                <a:defRPr/>
              </a:pPr>
              <a:t>1</a:t>
            </a:fld>
            <a:endParaRPr lang="fr-FR" sz="1400" dirty="0">
              <a:effectLst>
                <a:outerShdw blurRad="38100" dist="38100" dir="2700000" algn="tl">
                  <a:srgbClr val="FFFFFF"/>
                </a:outerShdw>
              </a:effectLst>
              <a:latin typeface="Arial" charset="0"/>
              <a:cs typeface="+mn-cs"/>
            </a:endParaRPr>
          </a:p>
        </p:txBody>
      </p:sp>
      <p:pic>
        <p:nvPicPr>
          <p:cNvPr id="4108" name="Picture 2" descr="http://aispn.be/wp-content/uploads/2015/06/affiche-2015-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0988" y="0"/>
            <a:ext cx="3502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AISP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23256">
            <a:off x="80963" y="838200"/>
            <a:ext cx="258603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8" descr="AISP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524625"/>
            <a:ext cx="1419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Image 15" descr="A:\nicole\FNIB\Agora\Photos pour Agora\LOGOS\LOGO FNIB\Logo_FNIB transparent.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0" y="130175"/>
            <a:ext cx="20193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4213" y="0"/>
            <a:ext cx="7772400" cy="1152525"/>
          </a:xfrm>
        </p:spPr>
        <p:txBody>
          <a:bodyPr>
            <a:normAutofit fontScale="90000"/>
          </a:bodyPr>
          <a:lstStyle/>
          <a:p>
            <a:pPr>
              <a:defRPr/>
            </a:pPr>
            <a:r>
              <a:rPr lang="fr-BE" sz="3600" dirty="0" smtClean="0">
                <a:solidFill>
                  <a:srgbClr val="336699"/>
                </a:solidFill>
                <a:effectLst/>
              </a:rPr>
              <a:t>Une réforme infirmière pour un</a:t>
            </a:r>
            <a:br>
              <a:rPr lang="fr-BE" sz="3600" dirty="0" smtClean="0">
                <a:solidFill>
                  <a:srgbClr val="336699"/>
                </a:solidFill>
                <a:effectLst/>
              </a:rPr>
            </a:br>
            <a:r>
              <a:rPr lang="fr-BE" sz="3600" dirty="0" smtClean="0">
                <a:solidFill>
                  <a:srgbClr val="336699"/>
                </a:solidFill>
                <a:effectLst/>
              </a:rPr>
              <a:t>système de santé gagnant</a:t>
            </a:r>
            <a:endParaRPr lang="fr-BE" sz="3600" dirty="0">
              <a:solidFill>
                <a:srgbClr val="336699"/>
              </a:solidFill>
              <a:effectLst/>
            </a:endParaRPr>
          </a:p>
        </p:txBody>
      </p:sp>
      <p:sp>
        <p:nvSpPr>
          <p:cNvPr id="13315" name="Sous-titre 2"/>
          <p:cNvSpPr>
            <a:spLocks noGrp="1"/>
          </p:cNvSpPr>
          <p:nvPr>
            <p:ph type="subTitle" idx="1"/>
          </p:nvPr>
        </p:nvSpPr>
        <p:spPr>
          <a:xfrm>
            <a:off x="0" y="1219200"/>
            <a:ext cx="9144000" cy="5410200"/>
          </a:xfrm>
        </p:spPr>
        <p:txBody>
          <a:bodyPr/>
          <a:lstStyle/>
          <a:p>
            <a:pPr algn="l">
              <a:lnSpc>
                <a:spcPct val="90000"/>
              </a:lnSpc>
            </a:pPr>
            <a:r>
              <a:rPr lang="fr-BE" altLang="fr-FR" sz="2800" b="1" smtClean="0">
                <a:solidFill>
                  <a:srgbClr val="FF0000"/>
                </a:solidFill>
                <a:effectLst/>
                <a:latin typeface="Arial Narrow" panose="020B0606020202030204" pitchFamily="34" charset="0"/>
              </a:rPr>
              <a:t>Où voulons-nous aller ?</a:t>
            </a:r>
          </a:p>
          <a:p>
            <a:pPr algn="l">
              <a:lnSpc>
                <a:spcPct val="90000"/>
              </a:lnSpc>
            </a:pPr>
            <a:endParaRPr lang="fr-BE" altLang="fr-FR" sz="300" smtClean="0">
              <a:effectLst/>
              <a:latin typeface="Arial Narrow" panose="020B0606020202030204" pitchFamily="34" charset="0"/>
            </a:endParaRPr>
          </a:p>
          <a:p>
            <a:pPr algn="l">
              <a:lnSpc>
                <a:spcPct val="90000"/>
              </a:lnSpc>
            </a:pPr>
            <a:r>
              <a:rPr lang="fr-BE" altLang="fr-FR" sz="2800" b="1" smtClean="0">
                <a:solidFill>
                  <a:srgbClr val="9900CC"/>
                </a:solidFill>
                <a:effectLst/>
                <a:latin typeface="Arial Narrow" panose="020B0606020202030204" pitchFamily="34" charset="0"/>
              </a:rPr>
              <a:t>Objectifs</a:t>
            </a:r>
            <a:r>
              <a:rPr lang="fr-BE" altLang="fr-FR" sz="2600" smtClean="0">
                <a:effectLst/>
                <a:latin typeface="Arial Narrow" panose="020B0606020202030204" pitchFamily="34" charset="0"/>
              </a:rPr>
              <a:t> de cette </a:t>
            </a:r>
            <a:r>
              <a:rPr lang="fr-BE" altLang="fr-FR" sz="2600" b="1" smtClean="0">
                <a:solidFill>
                  <a:srgbClr val="006600"/>
                </a:solidFill>
                <a:effectLst/>
                <a:latin typeface="Arial Narrow" panose="020B0606020202030204" pitchFamily="34" charset="0"/>
              </a:rPr>
              <a:t>réforme structurelle</a:t>
            </a:r>
            <a:r>
              <a:rPr lang="fr-BE" altLang="fr-FR" sz="2600" smtClean="0">
                <a:effectLst/>
                <a:latin typeface="Arial Narrow" panose="020B0606020202030204" pitchFamily="34" charset="0"/>
              </a:rPr>
              <a:t>:</a:t>
            </a:r>
          </a:p>
          <a:p>
            <a:pPr algn="l">
              <a:lnSpc>
                <a:spcPct val="90000"/>
              </a:lnSpc>
            </a:pPr>
            <a:endParaRPr lang="fr-BE" altLang="fr-FR" sz="500" smtClean="0">
              <a:effectLst/>
              <a:latin typeface="Arial Narrow" panose="020B0606020202030204" pitchFamily="34" charset="0"/>
            </a:endParaRPr>
          </a:p>
          <a:p>
            <a:pPr lvl="1">
              <a:lnSpc>
                <a:spcPct val="90000"/>
              </a:lnSpc>
              <a:buFont typeface="Arial" panose="020B0604020202020204" pitchFamily="34" charset="0"/>
              <a:buChar char="•"/>
            </a:pPr>
            <a:r>
              <a:rPr lang="fr-BE" altLang="fr-FR" sz="2200" smtClean="0">
                <a:effectLst/>
                <a:latin typeface="Arial Narrow" panose="020B0606020202030204" pitchFamily="34" charset="0"/>
              </a:rPr>
              <a:t>En matière de Santé publique, il nous semble indispensable de </a:t>
            </a:r>
            <a:r>
              <a:rPr lang="fr-BE" altLang="fr-FR" sz="2200" b="1" smtClean="0">
                <a:effectLst/>
                <a:latin typeface="Arial Narrow" panose="020B0606020202030204" pitchFamily="34" charset="0"/>
              </a:rPr>
              <a:t>prendre en compte toutes les composantes</a:t>
            </a:r>
            <a:r>
              <a:rPr lang="fr-BE" altLang="fr-FR" sz="2200" smtClean="0">
                <a:effectLst/>
                <a:latin typeface="Arial Narrow" panose="020B0606020202030204" pitchFamily="34" charset="0"/>
              </a:rPr>
              <a:t> d’une réforme de santé, en amont et en aval !</a:t>
            </a:r>
          </a:p>
          <a:p>
            <a:pPr lvl="1">
              <a:lnSpc>
                <a:spcPct val="90000"/>
              </a:lnSpc>
              <a:buFont typeface="Arial" panose="020B0604020202020204" pitchFamily="34" charset="0"/>
              <a:buChar char="•"/>
            </a:pPr>
            <a:r>
              <a:rPr lang="fr-BE" altLang="fr-FR" sz="2200" smtClean="0">
                <a:effectLst/>
                <a:latin typeface="Arial Narrow" panose="020B0606020202030204" pitchFamily="34" charset="0"/>
              </a:rPr>
              <a:t> aboutir à un </a:t>
            </a:r>
            <a:r>
              <a:rPr lang="fr-BE" altLang="fr-FR" sz="2200" b="1" smtClean="0">
                <a:effectLst/>
                <a:latin typeface="Arial Narrow" panose="020B0606020202030204" pitchFamily="34" charset="0"/>
              </a:rPr>
              <a:t>titre unique</a:t>
            </a:r>
            <a:r>
              <a:rPr lang="fr-BE" altLang="fr-FR" sz="2200" smtClean="0">
                <a:effectLst/>
                <a:latin typeface="Arial Narrow" panose="020B0606020202030204" pitchFamily="34" charset="0"/>
              </a:rPr>
              <a:t> d’infirmier qualifié</a:t>
            </a:r>
          </a:p>
          <a:p>
            <a:pPr lvl="1">
              <a:lnSpc>
                <a:spcPct val="90000"/>
              </a:lnSpc>
              <a:buFont typeface="Arial" panose="020B0604020202020204" pitchFamily="34" charset="0"/>
              <a:buChar char="•"/>
            </a:pPr>
            <a:r>
              <a:rPr lang="fr-BE" altLang="fr-FR" sz="2200" smtClean="0">
                <a:effectLst/>
                <a:latin typeface="Arial Narrow" panose="020B0606020202030204" pitchFamily="34" charset="0"/>
              </a:rPr>
              <a:t> cursus étalé sur </a:t>
            </a:r>
            <a:r>
              <a:rPr lang="fr-BE" altLang="fr-FR" sz="2200" b="1" smtClean="0">
                <a:effectLst/>
                <a:latin typeface="Arial Narrow" panose="020B0606020202030204" pitchFamily="34" charset="0"/>
              </a:rPr>
              <a:t>4 ans</a:t>
            </a:r>
          </a:p>
          <a:p>
            <a:pPr lvl="1">
              <a:lnSpc>
                <a:spcPct val="90000"/>
              </a:lnSpc>
              <a:buFont typeface="Arial" panose="020B0604020202020204" pitchFamily="34" charset="0"/>
              <a:buChar char="•"/>
            </a:pPr>
            <a:r>
              <a:rPr lang="fr-BE" altLang="fr-FR" sz="2200" smtClean="0">
                <a:effectLst/>
                <a:latin typeface="Arial Narrow" panose="020B0606020202030204" pitchFamily="34" charset="0"/>
              </a:rPr>
              <a:t> grade si possible de minimum</a:t>
            </a:r>
            <a:r>
              <a:rPr lang="fr-BE" altLang="fr-FR" sz="2200" b="1" smtClean="0">
                <a:effectLst/>
                <a:latin typeface="Arial Narrow" panose="020B0606020202030204" pitchFamily="34" charset="0"/>
              </a:rPr>
              <a:t> bachelor </a:t>
            </a:r>
            <a:r>
              <a:rPr lang="fr-BE" altLang="fr-FR" sz="2200" smtClean="0">
                <a:effectLst/>
                <a:latin typeface="Arial Narrow" panose="020B0606020202030204" pitchFamily="34" charset="0"/>
              </a:rPr>
              <a:t>en 4 ans</a:t>
            </a:r>
          </a:p>
          <a:p>
            <a:pPr lvl="1">
              <a:lnSpc>
                <a:spcPct val="90000"/>
              </a:lnSpc>
              <a:buFont typeface="Arial" panose="020B0604020202020204" pitchFamily="34" charset="0"/>
              <a:buChar char="•"/>
            </a:pPr>
            <a:r>
              <a:rPr lang="fr-BE" altLang="fr-FR" sz="2200" smtClean="0">
                <a:effectLst/>
                <a:latin typeface="Arial Narrow" panose="020B0606020202030204" pitchFamily="34" charset="0"/>
              </a:rPr>
              <a:t> donnant </a:t>
            </a:r>
            <a:r>
              <a:rPr lang="fr-BE" altLang="fr-FR" sz="2200" b="1" smtClean="0">
                <a:effectLst/>
                <a:latin typeface="Arial Narrow" panose="020B0606020202030204" pitchFamily="34" charset="0"/>
              </a:rPr>
              <a:t>accès aux formations complémentaires </a:t>
            </a:r>
            <a:r>
              <a:rPr lang="fr-BE" altLang="fr-FR" sz="2200" smtClean="0">
                <a:effectLst/>
                <a:latin typeface="Arial Narrow" panose="020B0606020202030204" pitchFamily="34" charset="0"/>
              </a:rPr>
              <a:t>:</a:t>
            </a:r>
          </a:p>
          <a:p>
            <a:pPr lvl="2">
              <a:lnSpc>
                <a:spcPct val="90000"/>
              </a:lnSpc>
              <a:buFont typeface="Arial" panose="020B0604020202020204" pitchFamily="34" charset="0"/>
              <a:buChar char="•"/>
            </a:pPr>
            <a:r>
              <a:rPr lang="fr-BE" altLang="fr-FR" sz="2000" smtClean="0">
                <a:effectLst/>
                <a:latin typeface="Arial Narrow" panose="020B0606020202030204" pitchFamily="34" charset="0"/>
              </a:rPr>
              <a:t> masters en Sciences infirmières intégrant les spécialisations infirmières en Hautes Ecoles ainsi que le diplôme de Cadre de santé,</a:t>
            </a:r>
          </a:p>
          <a:p>
            <a:pPr lvl="2">
              <a:lnSpc>
                <a:spcPct val="90000"/>
              </a:lnSpc>
              <a:buFont typeface="Arial" panose="020B0604020202020204" pitchFamily="34" charset="0"/>
              <a:buChar char="•"/>
            </a:pPr>
            <a:r>
              <a:rPr lang="fr-BE" altLang="fr-FR" sz="2000" smtClean="0">
                <a:effectLst/>
                <a:latin typeface="Arial Narrow" panose="020B0606020202030204" pitchFamily="34" charset="0"/>
              </a:rPr>
              <a:t> masters en Santé publique et autres cursus accessibles ainsi qu’en pratique avancée, infirmière clinicienne ainsi que les doctorats universitaires, …)</a:t>
            </a:r>
          </a:p>
          <a:p>
            <a:pPr lvl="1">
              <a:lnSpc>
                <a:spcPct val="90000"/>
              </a:lnSpc>
              <a:buFont typeface="Arial" panose="020B0604020202020204" pitchFamily="34" charset="0"/>
              <a:buChar char="•"/>
            </a:pPr>
            <a:r>
              <a:rPr lang="fr-BE" altLang="fr-FR" sz="2100" smtClean="0">
                <a:effectLst/>
                <a:latin typeface="Arial Narrow" panose="020B0606020202030204" pitchFamily="34" charset="0"/>
              </a:rPr>
              <a:t> </a:t>
            </a:r>
            <a:r>
              <a:rPr lang="fr-BE" altLang="fr-FR" sz="2200" smtClean="0">
                <a:effectLst/>
                <a:latin typeface="Arial Narrow" panose="020B0606020202030204" pitchFamily="34" charset="0"/>
              </a:rPr>
              <a:t>répondant aux </a:t>
            </a:r>
            <a:r>
              <a:rPr lang="fr-BE" altLang="fr-FR" sz="2200" b="1" smtClean="0">
                <a:effectLst/>
                <a:latin typeface="Arial Narrow" panose="020B0606020202030204" pitchFamily="34" charset="0"/>
              </a:rPr>
              <a:t>besoins exprimés </a:t>
            </a:r>
            <a:r>
              <a:rPr lang="fr-BE" altLang="fr-FR" sz="2200" b="1" i="1" smtClean="0">
                <a:effectLst/>
                <a:latin typeface="Arial Narrow" panose="020B0606020202030204" pitchFamily="34" charset="0"/>
              </a:rPr>
              <a:t>ou</a:t>
            </a:r>
            <a:r>
              <a:rPr lang="fr-BE" altLang="fr-FR" sz="2200" b="1" smtClean="0">
                <a:effectLst/>
                <a:latin typeface="Arial Narrow" panose="020B0606020202030204" pitchFamily="34" charset="0"/>
              </a:rPr>
              <a:t> non </a:t>
            </a:r>
            <a:r>
              <a:rPr lang="fr-BE" altLang="fr-FR" sz="2200" smtClean="0">
                <a:effectLst/>
                <a:latin typeface="Arial Narrow" panose="020B0606020202030204" pitchFamily="34" charset="0"/>
              </a:rPr>
              <a:t>par la population</a:t>
            </a:r>
          </a:p>
          <a:p>
            <a:pPr lvl="1">
              <a:lnSpc>
                <a:spcPct val="90000"/>
              </a:lnSpc>
              <a:buFont typeface="Arial" panose="020B0604020202020204" pitchFamily="34" charset="0"/>
              <a:buChar char="•"/>
            </a:pPr>
            <a:r>
              <a:rPr lang="fr-BE" altLang="fr-FR" sz="2200" smtClean="0">
                <a:effectLst/>
                <a:latin typeface="Arial Narrow" panose="020B0606020202030204" pitchFamily="34" charset="0"/>
              </a:rPr>
              <a:t> répondant aux exigences de la Directive sectorielle </a:t>
            </a:r>
            <a:r>
              <a:rPr lang="fr-BE" altLang="fr-FR" sz="2200" b="1" smtClean="0">
                <a:effectLst/>
                <a:latin typeface="Arial Narrow" panose="020B0606020202030204" pitchFamily="34" charset="0"/>
              </a:rPr>
              <a:t>2013/55/UE</a:t>
            </a:r>
            <a:endParaRPr lang="fr-BE" altLang="fr-FR" sz="2200" smtClean="0">
              <a:effectLst/>
            </a:endParaRPr>
          </a:p>
        </p:txBody>
      </p:sp>
      <p:sp>
        <p:nvSpPr>
          <p:cNvPr id="7" name="Espace réservé du numéro de diapositive 6"/>
          <p:cNvSpPr>
            <a:spLocks noGrp="1"/>
          </p:cNvSpPr>
          <p:nvPr>
            <p:ph type="sldNum" sz="quarter" idx="12"/>
          </p:nvPr>
        </p:nvSpPr>
        <p:spPr/>
        <p:txBody>
          <a:bodyPr/>
          <a:lstStyle/>
          <a:p>
            <a:pPr>
              <a:defRPr/>
            </a:pPr>
            <a:fld id="{5CB06719-B333-4D35-98EE-9B4CE5DFFA3F}" type="slidenum">
              <a:rPr lang="fr-FR" smtClean="0"/>
              <a:pPr>
                <a:defRPr/>
              </a:pPr>
              <a:t>10</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4213" y="0"/>
            <a:ext cx="7772400" cy="1152525"/>
          </a:xfrm>
        </p:spPr>
        <p:txBody>
          <a:bodyPr>
            <a:normAutofit fontScale="90000"/>
          </a:bodyPr>
          <a:lstStyle/>
          <a:p>
            <a:pPr>
              <a:defRPr/>
            </a:pPr>
            <a:r>
              <a:rPr lang="fr-BE" sz="3600" dirty="0" smtClean="0">
                <a:solidFill>
                  <a:srgbClr val="336699"/>
                </a:solidFill>
                <a:effectLst/>
              </a:rPr>
              <a:t>Une réforme infirmière pour un</a:t>
            </a:r>
            <a:br>
              <a:rPr lang="fr-BE" sz="3600" dirty="0" smtClean="0">
                <a:solidFill>
                  <a:srgbClr val="336699"/>
                </a:solidFill>
                <a:effectLst/>
              </a:rPr>
            </a:br>
            <a:r>
              <a:rPr lang="fr-BE" sz="3600" dirty="0" smtClean="0">
                <a:solidFill>
                  <a:srgbClr val="336699"/>
                </a:solidFill>
                <a:effectLst/>
              </a:rPr>
              <a:t>système de santé gagnant</a:t>
            </a:r>
            <a:endParaRPr lang="fr-BE" sz="3600" dirty="0">
              <a:solidFill>
                <a:srgbClr val="336699"/>
              </a:solidFill>
              <a:effectLst/>
            </a:endParaRPr>
          </a:p>
        </p:txBody>
      </p:sp>
      <p:sp>
        <p:nvSpPr>
          <p:cNvPr id="14339" name="Sous-titre 2"/>
          <p:cNvSpPr>
            <a:spLocks noGrp="1"/>
          </p:cNvSpPr>
          <p:nvPr>
            <p:ph type="subTitle" idx="1"/>
          </p:nvPr>
        </p:nvSpPr>
        <p:spPr>
          <a:xfrm>
            <a:off x="228600" y="1143000"/>
            <a:ext cx="8763000" cy="5516563"/>
          </a:xfrm>
        </p:spPr>
        <p:txBody>
          <a:bodyPr/>
          <a:lstStyle/>
          <a:p>
            <a:pPr algn="l">
              <a:lnSpc>
                <a:spcPct val="80000"/>
              </a:lnSpc>
            </a:pPr>
            <a:r>
              <a:rPr lang="fr-BE" altLang="fr-FR" sz="2700" b="1" smtClean="0">
                <a:solidFill>
                  <a:srgbClr val="FF0000"/>
                </a:solidFill>
                <a:effectLst/>
                <a:latin typeface="Arial Narrow" panose="020B0606020202030204" pitchFamily="34" charset="0"/>
              </a:rPr>
              <a:t>Avec quoi ?</a:t>
            </a:r>
          </a:p>
          <a:p>
            <a:pPr algn="l">
              <a:lnSpc>
                <a:spcPct val="80000"/>
              </a:lnSpc>
            </a:pPr>
            <a:endParaRPr lang="fr-BE" altLang="fr-FR" sz="400" smtClean="0">
              <a:effectLst/>
              <a:latin typeface="Arial Narrow" panose="020B0606020202030204" pitchFamily="34" charset="0"/>
            </a:endParaRPr>
          </a:p>
          <a:p>
            <a:pPr algn="l">
              <a:lnSpc>
                <a:spcPct val="80000"/>
              </a:lnSpc>
            </a:pPr>
            <a:r>
              <a:rPr lang="fr-BE" altLang="fr-FR" sz="2700" b="1" smtClean="0">
                <a:solidFill>
                  <a:srgbClr val="9900CC"/>
                </a:solidFill>
                <a:effectLst/>
                <a:latin typeface="Arial Narrow" panose="020B0606020202030204" pitchFamily="34" charset="0"/>
              </a:rPr>
              <a:t>Ressources</a:t>
            </a:r>
            <a:r>
              <a:rPr lang="fr-BE" altLang="fr-FR" sz="2700" smtClean="0">
                <a:effectLst/>
                <a:latin typeface="Arial Narrow" panose="020B0606020202030204" pitchFamily="34" charset="0"/>
              </a:rPr>
              <a:t> pour cette </a:t>
            </a:r>
            <a:r>
              <a:rPr lang="fr-BE" altLang="fr-FR" sz="2700" b="1" smtClean="0">
                <a:solidFill>
                  <a:srgbClr val="006600"/>
                </a:solidFill>
                <a:effectLst/>
                <a:latin typeface="Arial Narrow" panose="020B0606020202030204" pitchFamily="34" charset="0"/>
              </a:rPr>
              <a:t>réforme structurelle</a:t>
            </a:r>
            <a:r>
              <a:rPr lang="fr-BE" altLang="fr-FR" sz="2700" smtClean="0">
                <a:effectLst/>
                <a:latin typeface="Arial Narrow" panose="020B0606020202030204" pitchFamily="34" charset="0"/>
              </a:rPr>
              <a:t>:</a:t>
            </a:r>
          </a:p>
          <a:p>
            <a:pPr algn="l">
              <a:lnSpc>
                <a:spcPct val="80000"/>
              </a:lnSpc>
            </a:pPr>
            <a:endParaRPr lang="fr-BE" altLang="fr-FR" sz="400" smtClean="0">
              <a:effectLst/>
              <a:latin typeface="Arial Narrow" panose="020B0606020202030204" pitchFamily="34" charset="0"/>
            </a:endParaRPr>
          </a:p>
          <a:p>
            <a:pPr algn="l">
              <a:lnSpc>
                <a:spcPct val="80000"/>
              </a:lnSpc>
              <a:buFont typeface="Arial" panose="020B0604020202020204" pitchFamily="34" charset="0"/>
              <a:buChar char="•"/>
            </a:pPr>
            <a:r>
              <a:rPr lang="fr-BE" altLang="fr-FR" sz="2700" smtClean="0">
                <a:effectLst/>
                <a:latin typeface="Arial Narrow" panose="020B0606020202030204" pitchFamily="34" charset="0"/>
              </a:rPr>
              <a:t> </a:t>
            </a:r>
            <a:r>
              <a:rPr lang="fr-BE" altLang="fr-FR" sz="2700" b="1" smtClean="0">
                <a:effectLst/>
                <a:latin typeface="Arial Narrow" panose="020B0606020202030204" pitchFamily="34" charset="0"/>
              </a:rPr>
              <a:t>Plan pluriannuel d’attractivité </a:t>
            </a:r>
            <a:r>
              <a:rPr lang="fr-BE" altLang="fr-FR" sz="2700" smtClean="0">
                <a:effectLst/>
                <a:latin typeface="Arial Narrow" panose="020B0606020202030204" pitchFamily="34" charset="0"/>
              </a:rPr>
              <a:t>de la profession infirmière </a:t>
            </a:r>
            <a:r>
              <a:rPr lang="fr-BE" altLang="fr-FR" sz="2200" smtClean="0">
                <a:effectLst/>
                <a:latin typeface="Arial Narrow" panose="020B0606020202030204" pitchFamily="34" charset="0"/>
              </a:rPr>
              <a:t>(Ministre fédérale de la Santé publique - 08/2008)</a:t>
            </a:r>
            <a:endParaRPr lang="fr-BE" altLang="fr-FR" sz="2700" smtClean="0">
              <a:effectLst/>
              <a:latin typeface="Arial Narrow" panose="020B0606020202030204" pitchFamily="34" charset="0"/>
            </a:endParaRPr>
          </a:p>
          <a:p>
            <a:pPr algn="l">
              <a:lnSpc>
                <a:spcPct val="80000"/>
              </a:lnSpc>
              <a:buFont typeface="Arial" panose="020B0604020202020204" pitchFamily="34" charset="0"/>
              <a:buChar char="•"/>
            </a:pPr>
            <a:r>
              <a:rPr lang="fr-BE" altLang="fr-FR" sz="2700" smtClean="0">
                <a:effectLst/>
                <a:latin typeface="Arial Narrow" panose="020B0606020202030204" pitchFamily="34" charset="0"/>
              </a:rPr>
              <a:t> </a:t>
            </a:r>
            <a:r>
              <a:rPr lang="fr-BE" altLang="fr-FR" sz="2700" b="1" smtClean="0">
                <a:effectLst/>
                <a:latin typeface="Arial Narrow" panose="020B0606020202030204" pitchFamily="34" charset="0"/>
              </a:rPr>
              <a:t>Appel à de « vrais » experts infirmiers</a:t>
            </a:r>
          </a:p>
          <a:p>
            <a:pPr algn="l">
              <a:lnSpc>
                <a:spcPct val="80000"/>
              </a:lnSpc>
              <a:buFont typeface="Arial" panose="020B0604020202020204" pitchFamily="34" charset="0"/>
              <a:buChar char="•"/>
            </a:pPr>
            <a:r>
              <a:rPr lang="fr-BE" altLang="fr-FR" sz="2700" smtClean="0">
                <a:effectLst/>
                <a:latin typeface="Arial Narrow" panose="020B0606020202030204" pitchFamily="34" charset="0"/>
              </a:rPr>
              <a:t> </a:t>
            </a:r>
            <a:r>
              <a:rPr lang="fr-BE" altLang="fr-FR" sz="2700" b="1" smtClean="0">
                <a:effectLst/>
                <a:latin typeface="Arial Narrow" panose="020B0606020202030204" pitchFamily="34" charset="0"/>
              </a:rPr>
              <a:t>Contacts à tous les niveaux de pouvoir </a:t>
            </a:r>
            <a:r>
              <a:rPr lang="fr-BE" altLang="fr-FR" sz="2700" smtClean="0">
                <a:effectLst/>
                <a:latin typeface="Arial Narrow" panose="020B0606020202030204" pitchFamily="34" charset="0"/>
              </a:rPr>
              <a:t>:</a:t>
            </a:r>
          </a:p>
          <a:p>
            <a:pPr lvl="1">
              <a:lnSpc>
                <a:spcPct val="80000"/>
              </a:lnSpc>
              <a:buFont typeface="Arial" panose="020B0604020202020204" pitchFamily="34" charset="0"/>
              <a:buChar char="•"/>
            </a:pPr>
            <a:r>
              <a:rPr lang="fr-BE" altLang="fr-FR" sz="2400" smtClean="0">
                <a:effectLst/>
                <a:latin typeface="Arial Narrow" panose="020B0606020202030204" pitchFamily="34" charset="0"/>
              </a:rPr>
              <a:t> politiques niveaux fédéral, régional et communautaire,</a:t>
            </a:r>
          </a:p>
          <a:p>
            <a:pPr lvl="1">
              <a:lnSpc>
                <a:spcPct val="80000"/>
              </a:lnSpc>
              <a:buFont typeface="Arial" panose="020B0604020202020204" pitchFamily="34" charset="0"/>
              <a:buChar char="•"/>
            </a:pPr>
            <a:r>
              <a:rPr lang="fr-BE" altLang="fr-FR" sz="2400" smtClean="0">
                <a:effectLst/>
                <a:latin typeface="Arial Narrow" panose="020B0606020202030204" pitchFamily="34" charset="0"/>
              </a:rPr>
              <a:t> secteurs socio-économiques,</a:t>
            </a:r>
          </a:p>
          <a:p>
            <a:pPr lvl="1">
              <a:lnSpc>
                <a:spcPct val="80000"/>
              </a:lnSpc>
              <a:buFont typeface="Arial" panose="020B0604020202020204" pitchFamily="34" charset="0"/>
              <a:buChar char="•"/>
            </a:pPr>
            <a:r>
              <a:rPr lang="fr-BE" altLang="fr-FR" sz="2400" smtClean="0">
                <a:effectLst/>
                <a:latin typeface="Arial Narrow" panose="020B0606020202030204" pitchFamily="34" charset="0"/>
              </a:rPr>
              <a:t> Ministre Fédéral de la Santé publique,</a:t>
            </a:r>
          </a:p>
          <a:p>
            <a:pPr lvl="1">
              <a:lnSpc>
                <a:spcPct val="80000"/>
              </a:lnSpc>
              <a:buFont typeface="Arial" panose="020B0604020202020204" pitchFamily="34" charset="0"/>
              <a:buChar char="•"/>
            </a:pPr>
            <a:r>
              <a:rPr lang="fr-BE" altLang="fr-FR" sz="2400" smtClean="0">
                <a:effectLst/>
                <a:latin typeface="Arial Narrow" panose="020B0606020202030204" pitchFamily="34" charset="0"/>
              </a:rPr>
              <a:t> Ministres de l’Enseignement secondaire et supérieur,</a:t>
            </a:r>
          </a:p>
          <a:p>
            <a:pPr lvl="1">
              <a:lnSpc>
                <a:spcPct val="80000"/>
              </a:lnSpc>
              <a:buFont typeface="Arial" panose="020B0604020202020204" pitchFamily="34" charset="0"/>
              <a:buChar char="•"/>
            </a:pPr>
            <a:r>
              <a:rPr lang="fr-BE" altLang="fr-FR" sz="2400" smtClean="0">
                <a:effectLst/>
                <a:latin typeface="Arial Narrow" panose="020B0606020202030204" pitchFamily="34" charset="0"/>
              </a:rPr>
              <a:t> références et demandes de soutien aux instances internationales (EFN, ICN, WHO, SIDIIEF, FINE-EUROPE, AEQES,…)</a:t>
            </a:r>
          </a:p>
          <a:p>
            <a:pPr algn="l">
              <a:lnSpc>
                <a:spcPct val="80000"/>
              </a:lnSpc>
              <a:buFont typeface="Arial" panose="020B0604020202020204" pitchFamily="34" charset="0"/>
              <a:buChar char="•"/>
            </a:pPr>
            <a:r>
              <a:rPr lang="fr-BE" altLang="fr-FR" sz="2700" smtClean="0">
                <a:effectLst/>
                <a:latin typeface="Arial Narrow" panose="020B0606020202030204" pitchFamily="34" charset="0"/>
              </a:rPr>
              <a:t> </a:t>
            </a:r>
            <a:r>
              <a:rPr lang="fr-BE" altLang="fr-FR" sz="2700" b="1" smtClean="0">
                <a:effectLst/>
                <a:latin typeface="Arial Narrow" panose="020B0606020202030204" pitchFamily="34" charset="0"/>
              </a:rPr>
              <a:t>Appel à tous les acteurs de terrain</a:t>
            </a:r>
            <a:r>
              <a:rPr lang="fr-BE" altLang="fr-FR" sz="2700" smtClean="0">
                <a:effectLst/>
                <a:latin typeface="Arial Narrow" panose="020B0606020202030204" pitchFamily="34" charset="0"/>
              </a:rPr>
              <a:t> et à tous les secteurs de soins </a:t>
            </a:r>
            <a:r>
              <a:rPr lang="fr-BE" altLang="fr-FR" sz="2200" smtClean="0">
                <a:effectLst/>
                <a:latin typeface="Arial Narrow" panose="020B0606020202030204" pitchFamily="34" charset="0"/>
              </a:rPr>
              <a:t>(groupes de travail, ateliers thématiques, conférences-débats, …)</a:t>
            </a:r>
            <a:endParaRPr lang="fr-BE" altLang="fr-FR" sz="2700" smtClean="0">
              <a:effectLst/>
            </a:endParaRPr>
          </a:p>
        </p:txBody>
      </p:sp>
      <p:sp>
        <p:nvSpPr>
          <p:cNvPr id="7" name="Espace réservé du numéro de diapositive 6"/>
          <p:cNvSpPr>
            <a:spLocks noGrp="1"/>
          </p:cNvSpPr>
          <p:nvPr>
            <p:ph type="sldNum" sz="quarter" idx="12"/>
          </p:nvPr>
        </p:nvSpPr>
        <p:spPr/>
        <p:txBody>
          <a:bodyPr/>
          <a:lstStyle/>
          <a:p>
            <a:pPr>
              <a:defRPr/>
            </a:pPr>
            <a:fld id="{9FF97746-8267-4855-89D1-1EB48F739A82}" type="slidenum">
              <a:rPr lang="fr-FR" smtClean="0"/>
              <a:pPr>
                <a:defRPr/>
              </a:pPr>
              <a:t>11</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4213" y="76200"/>
            <a:ext cx="7772400" cy="1152525"/>
          </a:xfrm>
        </p:spPr>
        <p:txBody>
          <a:bodyPr>
            <a:normAutofit fontScale="90000"/>
          </a:bodyPr>
          <a:lstStyle/>
          <a:p>
            <a:pPr>
              <a:defRPr/>
            </a:pPr>
            <a:r>
              <a:rPr lang="fr-BE" sz="3600" dirty="0" smtClean="0">
                <a:solidFill>
                  <a:srgbClr val="336699"/>
                </a:solidFill>
                <a:effectLst/>
              </a:rPr>
              <a:t>Une réforme infirmière pour un</a:t>
            </a:r>
            <a:br>
              <a:rPr lang="fr-BE" sz="3600" dirty="0" smtClean="0">
                <a:solidFill>
                  <a:srgbClr val="336699"/>
                </a:solidFill>
                <a:effectLst/>
              </a:rPr>
            </a:br>
            <a:r>
              <a:rPr lang="fr-BE" sz="3600" dirty="0" smtClean="0">
                <a:solidFill>
                  <a:srgbClr val="336699"/>
                </a:solidFill>
                <a:effectLst/>
              </a:rPr>
              <a:t>système de santé gagnant</a:t>
            </a:r>
            <a:endParaRPr lang="fr-BE" sz="3600" dirty="0">
              <a:solidFill>
                <a:srgbClr val="336699"/>
              </a:solidFill>
              <a:effectLst/>
            </a:endParaRPr>
          </a:p>
        </p:txBody>
      </p:sp>
      <p:sp>
        <p:nvSpPr>
          <p:cNvPr id="16387" name="Sous-titre 2"/>
          <p:cNvSpPr>
            <a:spLocks noGrp="1"/>
          </p:cNvSpPr>
          <p:nvPr>
            <p:ph type="subTitle" idx="1"/>
          </p:nvPr>
        </p:nvSpPr>
        <p:spPr>
          <a:xfrm>
            <a:off x="323850" y="1371600"/>
            <a:ext cx="8640763" cy="5040313"/>
          </a:xfrm>
        </p:spPr>
        <p:txBody>
          <a:bodyPr/>
          <a:lstStyle/>
          <a:p>
            <a:pPr algn="l">
              <a:lnSpc>
                <a:spcPct val="80000"/>
              </a:lnSpc>
            </a:pPr>
            <a:r>
              <a:rPr lang="fr-BE" altLang="fr-FR" sz="2800" b="1" smtClean="0">
                <a:solidFill>
                  <a:srgbClr val="FF0000"/>
                </a:solidFill>
                <a:effectLst/>
                <a:latin typeface="Arial Narrow" panose="020B0606020202030204" pitchFamily="34" charset="0"/>
              </a:rPr>
              <a:t>De quelles manières ?</a:t>
            </a:r>
          </a:p>
          <a:p>
            <a:pPr algn="l">
              <a:lnSpc>
                <a:spcPct val="80000"/>
              </a:lnSpc>
            </a:pPr>
            <a:endParaRPr lang="fr-BE" altLang="fr-FR" sz="1400" b="1" smtClean="0">
              <a:effectLst/>
              <a:latin typeface="Arial Narrow" panose="020B0606020202030204" pitchFamily="34" charset="0"/>
            </a:endParaRPr>
          </a:p>
          <a:p>
            <a:pPr algn="l">
              <a:lnSpc>
                <a:spcPct val="80000"/>
              </a:lnSpc>
            </a:pPr>
            <a:r>
              <a:rPr lang="fr-BE" altLang="fr-FR" sz="2800" b="1" smtClean="0">
                <a:solidFill>
                  <a:srgbClr val="9900CC"/>
                </a:solidFill>
                <a:effectLst/>
                <a:latin typeface="Arial Narrow" panose="020B0606020202030204" pitchFamily="34" charset="0"/>
              </a:rPr>
              <a:t>Efficience</a:t>
            </a:r>
            <a:r>
              <a:rPr lang="fr-BE" altLang="fr-FR" sz="2800" smtClean="0">
                <a:effectLst/>
                <a:latin typeface="Arial Narrow" panose="020B0606020202030204" pitchFamily="34" charset="0"/>
              </a:rPr>
              <a:t> de cette </a:t>
            </a:r>
            <a:r>
              <a:rPr lang="fr-BE" altLang="fr-FR" sz="2800" b="1" smtClean="0">
                <a:solidFill>
                  <a:srgbClr val="006600"/>
                </a:solidFill>
                <a:effectLst/>
                <a:latin typeface="Arial Narrow" panose="020B0606020202030204" pitchFamily="34" charset="0"/>
              </a:rPr>
              <a:t>réforme structurelle</a:t>
            </a:r>
            <a:r>
              <a:rPr lang="fr-BE" altLang="fr-FR" sz="2800" smtClean="0">
                <a:effectLst/>
                <a:latin typeface="Arial Narrow" panose="020B0606020202030204" pitchFamily="34" charset="0"/>
              </a:rPr>
              <a:t>:</a:t>
            </a:r>
          </a:p>
          <a:p>
            <a:pPr algn="l">
              <a:lnSpc>
                <a:spcPct val="80000"/>
              </a:lnSpc>
            </a:pPr>
            <a:endParaRPr lang="fr-BE" altLang="fr-FR" sz="1200" smtClean="0">
              <a:effectLst/>
              <a:latin typeface="Arial Narrow" panose="020B0606020202030204" pitchFamily="34" charset="0"/>
            </a:endParaRPr>
          </a:p>
          <a:p>
            <a:pPr algn="l">
              <a:lnSpc>
                <a:spcPct val="80000"/>
              </a:lnSpc>
              <a:buFont typeface="Arial" panose="020B0604020202020204" pitchFamily="34" charset="0"/>
              <a:buChar char="•"/>
            </a:pPr>
            <a:r>
              <a:rPr lang="fr-BE" altLang="fr-FR" sz="2600" smtClean="0">
                <a:effectLst/>
                <a:latin typeface="Arial Narrow" panose="020B0606020202030204" pitchFamily="34" charset="0"/>
              </a:rPr>
              <a:t> </a:t>
            </a:r>
            <a:r>
              <a:rPr lang="fr-BE" altLang="fr-FR" sz="2600" b="1" smtClean="0">
                <a:effectLst/>
                <a:latin typeface="Arial Narrow" panose="020B0606020202030204" pitchFamily="34" charset="0"/>
              </a:rPr>
              <a:t>Titre unique d’infirmier</a:t>
            </a:r>
            <a:r>
              <a:rPr lang="fr-BE" altLang="fr-FR" sz="2600" smtClean="0">
                <a:effectLst/>
                <a:latin typeface="Arial Narrow" panose="020B0606020202030204" pitchFamily="34" charset="0"/>
              </a:rPr>
              <a:t>, mais différentes filières pour y accéder.</a:t>
            </a:r>
          </a:p>
          <a:p>
            <a:pPr algn="l">
              <a:lnSpc>
                <a:spcPct val="80000"/>
              </a:lnSpc>
              <a:buFont typeface="Arial" panose="020B0604020202020204" pitchFamily="34" charset="0"/>
              <a:buChar char="•"/>
            </a:pPr>
            <a:r>
              <a:rPr lang="fr-BE" altLang="fr-FR" sz="2600" smtClean="0">
                <a:effectLst/>
                <a:latin typeface="Arial Narrow" panose="020B0606020202030204" pitchFamily="34" charset="0"/>
              </a:rPr>
              <a:t> </a:t>
            </a:r>
            <a:r>
              <a:rPr lang="fr-BE" altLang="fr-FR" sz="2600" b="1" smtClean="0">
                <a:effectLst/>
                <a:latin typeface="Arial Narrow" panose="020B0606020202030204" pitchFamily="34" charset="0"/>
              </a:rPr>
              <a:t>Partir des besoins des patient</a:t>
            </a:r>
            <a:r>
              <a:rPr lang="fr-BE" altLang="fr-FR" sz="2600" smtClean="0">
                <a:effectLst/>
                <a:latin typeface="Arial Narrow" panose="020B0606020202030204" pitchFamily="34" charset="0"/>
              </a:rPr>
              <a:t>s et déterminer quel est le niveau de formation d’infirmier exigé pour y répondre.</a:t>
            </a:r>
          </a:p>
          <a:p>
            <a:pPr algn="l">
              <a:lnSpc>
                <a:spcPct val="80000"/>
              </a:lnSpc>
              <a:buFont typeface="Arial" panose="020B0604020202020204" pitchFamily="34" charset="0"/>
              <a:buChar char="•"/>
            </a:pPr>
            <a:r>
              <a:rPr lang="fr-BE" altLang="fr-FR" sz="2600" smtClean="0">
                <a:effectLst/>
                <a:latin typeface="Arial Narrow" panose="020B0606020202030204" pitchFamily="34" charset="0"/>
              </a:rPr>
              <a:t> </a:t>
            </a:r>
            <a:r>
              <a:rPr lang="fr-BE" altLang="fr-FR" sz="2600" b="1" smtClean="0">
                <a:effectLst/>
                <a:latin typeface="Arial Narrow" panose="020B0606020202030204" pitchFamily="34" charset="0"/>
              </a:rPr>
              <a:t>Permettre à l’étudiant infirmier de se familiariser, de s’adapter à ce monde professionnel nouveau et souvent intrigant.</a:t>
            </a:r>
          </a:p>
          <a:p>
            <a:pPr algn="l">
              <a:lnSpc>
                <a:spcPct val="80000"/>
              </a:lnSpc>
              <a:buFont typeface="Arial" panose="020B0604020202020204" pitchFamily="34" charset="0"/>
              <a:buChar char="•"/>
            </a:pPr>
            <a:r>
              <a:rPr lang="fr-BE" altLang="fr-FR" sz="2600" smtClean="0">
                <a:effectLst/>
                <a:latin typeface="Arial Narrow" panose="020B0606020202030204" pitchFamily="34" charset="0"/>
              </a:rPr>
              <a:t>  Mettre l’</a:t>
            </a:r>
            <a:r>
              <a:rPr lang="fr-BE" altLang="fr-FR" sz="2600" b="1" smtClean="0">
                <a:effectLst/>
                <a:latin typeface="Arial Narrow" panose="020B0606020202030204" pitchFamily="34" charset="0"/>
              </a:rPr>
              <a:t>accent sur une démarche réflexive et scientifique </a:t>
            </a:r>
            <a:r>
              <a:rPr lang="fr-BE" altLang="fr-FR" sz="2200" smtClean="0">
                <a:effectLst/>
                <a:latin typeface="Arial Narrow" panose="020B0606020202030204" pitchFamily="34" charset="0"/>
              </a:rPr>
              <a:t>(recherche appliquée, …)</a:t>
            </a:r>
            <a:r>
              <a:rPr lang="fr-BE" altLang="fr-FR" sz="2600" smtClean="0">
                <a:effectLst/>
                <a:latin typeface="Arial Narrow" panose="020B0606020202030204" pitchFamily="34" charset="0"/>
              </a:rPr>
              <a:t>.</a:t>
            </a:r>
          </a:p>
          <a:p>
            <a:pPr algn="l">
              <a:lnSpc>
                <a:spcPct val="80000"/>
              </a:lnSpc>
              <a:buFont typeface="Arial" panose="020B0604020202020204" pitchFamily="34" charset="0"/>
              <a:buChar char="•"/>
            </a:pPr>
            <a:r>
              <a:rPr lang="fr-BE" altLang="fr-FR" sz="2600" smtClean="0">
                <a:effectLst/>
                <a:latin typeface="Arial Narrow" panose="020B0606020202030204" pitchFamily="34" charset="0"/>
              </a:rPr>
              <a:t> </a:t>
            </a:r>
            <a:r>
              <a:rPr lang="fr-BE" altLang="fr-FR" sz="2600" b="1" smtClean="0">
                <a:effectLst/>
                <a:latin typeface="Arial Narrow" panose="020B0606020202030204" pitchFamily="34" charset="0"/>
              </a:rPr>
              <a:t>Réformer en profondeur </a:t>
            </a:r>
            <a:r>
              <a:rPr lang="fr-BE" altLang="fr-FR" sz="2600" smtClean="0">
                <a:effectLst/>
                <a:latin typeface="Arial Narrow" panose="020B0606020202030204" pitchFamily="34" charset="0"/>
              </a:rPr>
              <a:t>en tenant compte des autres acteurs de soins </a:t>
            </a:r>
            <a:r>
              <a:rPr lang="fr-BE" altLang="fr-FR" sz="2200" smtClean="0">
                <a:effectLst/>
                <a:latin typeface="Arial Narrow" panose="020B0606020202030204" pitchFamily="34" charset="0"/>
              </a:rPr>
              <a:t>(aides-soignants, assistants logistiques, …)</a:t>
            </a:r>
            <a:endParaRPr lang="fr-BE" altLang="fr-FR" sz="2600" smtClean="0">
              <a:effectLst/>
              <a:latin typeface="Arial Narrow" panose="020B0606020202030204" pitchFamily="34" charset="0"/>
            </a:endParaRPr>
          </a:p>
          <a:p>
            <a:pPr algn="l">
              <a:lnSpc>
                <a:spcPct val="80000"/>
              </a:lnSpc>
              <a:buFont typeface="Arial" panose="020B0604020202020204" pitchFamily="34" charset="0"/>
              <a:buChar char="•"/>
            </a:pPr>
            <a:r>
              <a:rPr lang="fr-BE" altLang="fr-FR" sz="2600" smtClean="0">
                <a:effectLst/>
                <a:latin typeface="Arial Narrow" panose="020B0606020202030204" pitchFamily="34" charset="0"/>
              </a:rPr>
              <a:t> Le jeune diplômé n’est pas un </a:t>
            </a:r>
            <a:r>
              <a:rPr lang="fr-BE" altLang="fr-FR" sz="2600" b="1" smtClean="0">
                <a:effectLst/>
                <a:latin typeface="Arial Narrow" panose="020B0606020202030204" pitchFamily="34" charset="0"/>
              </a:rPr>
              <a:t>produit fini </a:t>
            </a:r>
            <a:r>
              <a:rPr lang="fr-BE" altLang="fr-FR" sz="2600" smtClean="0">
                <a:effectLst/>
                <a:latin typeface="Arial Narrow" panose="020B0606020202030204" pitchFamily="34" charset="0"/>
              </a:rPr>
              <a:t>mais </a:t>
            </a:r>
            <a:r>
              <a:rPr lang="fr-BE" altLang="fr-FR" sz="2600" b="1" smtClean="0">
                <a:effectLst/>
                <a:latin typeface="Arial Narrow" panose="020B0606020202030204" pitchFamily="34" charset="0"/>
              </a:rPr>
              <a:t>en devenir </a:t>
            </a:r>
            <a:r>
              <a:rPr lang="fr-BE" altLang="fr-FR" sz="2600" smtClean="0">
                <a:effectLst/>
                <a:latin typeface="Arial Narrow" panose="020B0606020202030204" pitchFamily="34" charset="0"/>
              </a:rPr>
              <a:t>!</a:t>
            </a:r>
            <a:endParaRPr lang="fr-BE" altLang="fr-FR" sz="2700" smtClean="0">
              <a:effectLst/>
            </a:endParaRPr>
          </a:p>
        </p:txBody>
      </p:sp>
      <p:sp>
        <p:nvSpPr>
          <p:cNvPr id="7" name="Espace réservé du numéro de diapositive 6"/>
          <p:cNvSpPr>
            <a:spLocks noGrp="1"/>
          </p:cNvSpPr>
          <p:nvPr>
            <p:ph type="sldNum" sz="quarter" idx="12"/>
          </p:nvPr>
        </p:nvSpPr>
        <p:spPr/>
        <p:txBody>
          <a:bodyPr/>
          <a:lstStyle/>
          <a:p>
            <a:pPr>
              <a:defRPr/>
            </a:pPr>
            <a:fld id="{40E7686F-43DF-4170-8838-949F8D6CD805}" type="slidenum">
              <a:rPr lang="fr-FR" smtClean="0"/>
              <a:pPr>
                <a:defRPr/>
              </a:pPr>
              <a:t>12</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ctrTitle"/>
          </p:nvPr>
        </p:nvSpPr>
        <p:spPr>
          <a:xfrm>
            <a:off x="684213" y="76200"/>
            <a:ext cx="7772400" cy="990600"/>
          </a:xfrm>
        </p:spPr>
        <p:txBody>
          <a:bodyPr/>
          <a:lstStyle/>
          <a:p>
            <a:r>
              <a:rPr lang="fr-BE" altLang="fr-FR" sz="2800" smtClean="0">
                <a:solidFill>
                  <a:srgbClr val="336699"/>
                </a:solidFill>
                <a:effectLst/>
              </a:rPr>
              <a:t>Une réforme infirmière pour un</a:t>
            </a:r>
            <a:br>
              <a:rPr lang="fr-BE" altLang="fr-FR" sz="2800" smtClean="0">
                <a:solidFill>
                  <a:srgbClr val="336699"/>
                </a:solidFill>
                <a:effectLst/>
              </a:rPr>
            </a:br>
            <a:r>
              <a:rPr lang="fr-BE" altLang="fr-FR" sz="2800" smtClean="0">
                <a:solidFill>
                  <a:srgbClr val="336699"/>
                </a:solidFill>
                <a:effectLst/>
              </a:rPr>
              <a:t>système de santé gagnant</a:t>
            </a:r>
          </a:p>
        </p:txBody>
      </p:sp>
      <p:sp>
        <p:nvSpPr>
          <p:cNvPr id="17411" name="Sous-titre 2"/>
          <p:cNvSpPr>
            <a:spLocks noGrp="1"/>
          </p:cNvSpPr>
          <p:nvPr>
            <p:ph type="subTitle" idx="1"/>
          </p:nvPr>
        </p:nvSpPr>
        <p:spPr>
          <a:xfrm>
            <a:off x="228600" y="1066800"/>
            <a:ext cx="8763000" cy="5715000"/>
          </a:xfrm>
        </p:spPr>
        <p:txBody>
          <a:bodyPr/>
          <a:lstStyle/>
          <a:p>
            <a:pPr algn="l">
              <a:lnSpc>
                <a:spcPct val="80000"/>
              </a:lnSpc>
            </a:pPr>
            <a:r>
              <a:rPr lang="fr-BE" altLang="fr-FR" sz="2400" b="1" smtClean="0">
                <a:solidFill>
                  <a:srgbClr val="FF0000"/>
                </a:solidFill>
                <a:effectLst/>
                <a:latin typeface="Arial Narrow" panose="020B0606020202030204" pitchFamily="34" charset="0"/>
              </a:rPr>
              <a:t>Pour quels besoins en santé ?</a:t>
            </a:r>
          </a:p>
          <a:p>
            <a:pPr algn="l">
              <a:lnSpc>
                <a:spcPct val="80000"/>
              </a:lnSpc>
            </a:pPr>
            <a:endParaRPr lang="fr-BE" altLang="fr-FR" sz="1000" b="1" smtClean="0">
              <a:effectLst/>
              <a:latin typeface="Arial Narrow" panose="020B0606020202030204" pitchFamily="34" charset="0"/>
            </a:endParaRPr>
          </a:p>
          <a:p>
            <a:pPr algn="l">
              <a:lnSpc>
                <a:spcPct val="80000"/>
              </a:lnSpc>
            </a:pPr>
            <a:r>
              <a:rPr lang="fr-BE" altLang="fr-FR" sz="2000" b="1" smtClean="0">
                <a:solidFill>
                  <a:srgbClr val="9900CC"/>
                </a:solidFill>
                <a:effectLst/>
                <a:latin typeface="Arial Narrow" panose="020B0606020202030204" pitchFamily="34" charset="0"/>
              </a:rPr>
              <a:t>Efficience</a:t>
            </a:r>
            <a:r>
              <a:rPr lang="fr-BE" altLang="fr-FR" sz="2000" smtClean="0">
                <a:effectLst/>
                <a:latin typeface="Arial Narrow" panose="020B0606020202030204" pitchFamily="34" charset="0"/>
              </a:rPr>
              <a:t> de cette </a:t>
            </a:r>
            <a:r>
              <a:rPr lang="fr-BE" altLang="fr-FR" sz="2000" b="1" smtClean="0">
                <a:solidFill>
                  <a:srgbClr val="006600"/>
                </a:solidFill>
                <a:effectLst/>
                <a:latin typeface="Arial Narrow" panose="020B0606020202030204" pitchFamily="34" charset="0"/>
              </a:rPr>
              <a:t>réforme structurelle</a:t>
            </a:r>
            <a:r>
              <a:rPr lang="fr-BE" altLang="fr-FR" sz="2000" smtClean="0">
                <a:effectLst/>
                <a:latin typeface="Arial Narrow" panose="020B0606020202030204" pitchFamily="34" charset="0"/>
              </a:rPr>
              <a:t>:</a:t>
            </a:r>
          </a:p>
          <a:p>
            <a:pPr algn="l">
              <a:buFont typeface="Arial" panose="020B0604020202020204" pitchFamily="34" charset="0"/>
              <a:buChar char="•"/>
            </a:pPr>
            <a:r>
              <a:rPr lang="fr-BE" altLang="fr-FR" sz="2000" smtClean="0">
                <a:effectLst/>
                <a:latin typeface="Arial Narrow" panose="020B0606020202030204" pitchFamily="34" charset="0"/>
              </a:rPr>
              <a:t> Basée sur le </a:t>
            </a:r>
            <a:r>
              <a:rPr lang="fr-BE" altLang="fr-FR" sz="2000" b="1" smtClean="0">
                <a:effectLst/>
                <a:latin typeface="Arial Narrow" panose="020B0606020202030204" pitchFamily="34" charset="0"/>
              </a:rPr>
              <a:t>recours aux acquis d’apprentissage</a:t>
            </a:r>
            <a:r>
              <a:rPr lang="fr-BE" altLang="fr-FR" sz="2000" smtClean="0">
                <a:effectLst/>
                <a:latin typeface="Arial Narrow" panose="020B0606020202030204" pitchFamily="34" charset="0"/>
              </a:rPr>
              <a:t> (</a:t>
            </a:r>
            <a:r>
              <a:rPr lang="fr-BE" altLang="fr-FR" sz="2000" i="1" smtClean="0">
                <a:effectLst/>
                <a:latin typeface="Arial Narrow" panose="020B0606020202030204" pitchFamily="34" charset="0"/>
              </a:rPr>
              <a:t>learning outcomes</a:t>
            </a:r>
            <a:r>
              <a:rPr lang="fr-BE" altLang="fr-FR" sz="2000" smtClean="0">
                <a:effectLst/>
                <a:latin typeface="Arial Narrow" panose="020B0606020202030204" pitchFamily="34" charset="0"/>
              </a:rPr>
              <a:t>) afin de définir les niveaux de certification (CEC/EQF) :</a:t>
            </a:r>
          </a:p>
          <a:p>
            <a:pPr algn="l">
              <a:buFont typeface="Arial" panose="020B0604020202020204" pitchFamily="34" charset="0"/>
              <a:buChar char="•"/>
            </a:pPr>
            <a:r>
              <a:rPr lang="fr-BE" altLang="fr-FR" sz="2000" smtClean="0">
                <a:effectLst/>
                <a:latin typeface="Arial Narrow" panose="020B0606020202030204" pitchFamily="34" charset="0"/>
              </a:rPr>
              <a:t> </a:t>
            </a:r>
            <a:r>
              <a:rPr lang="fr-BE" altLang="fr-FR" sz="2000" smtClean="0">
                <a:solidFill>
                  <a:srgbClr val="0000CC"/>
                </a:solidFill>
                <a:effectLst/>
                <a:latin typeface="Arial Narrow" panose="020B0606020202030204" pitchFamily="34" charset="0"/>
              </a:rPr>
              <a:t>Un </a:t>
            </a:r>
            <a:r>
              <a:rPr lang="fr-BE" altLang="fr-FR" sz="2000" b="1" smtClean="0">
                <a:solidFill>
                  <a:srgbClr val="0000CC"/>
                </a:solidFill>
                <a:effectLst/>
                <a:latin typeface="Arial Narrow" panose="020B0606020202030204" pitchFamily="34" charset="0"/>
              </a:rPr>
              <a:t>acquis d’apprentissage « infirmier »</a:t>
            </a:r>
            <a:r>
              <a:rPr lang="fr-BE" altLang="fr-FR" sz="2000" smtClean="0">
                <a:solidFill>
                  <a:srgbClr val="0000CC"/>
                </a:solidFill>
                <a:effectLst/>
                <a:latin typeface="Arial Narrow" panose="020B0606020202030204" pitchFamily="34" charset="0"/>
              </a:rPr>
              <a:t> étant l’énoncé de ce que l’infirmier </a:t>
            </a:r>
            <a:r>
              <a:rPr lang="fr-BE" altLang="fr-FR" sz="2000" b="1" smtClean="0">
                <a:solidFill>
                  <a:srgbClr val="0000CC"/>
                </a:solidFill>
                <a:effectLst/>
                <a:latin typeface="Arial Narrow" panose="020B0606020202030204" pitchFamily="34" charset="0"/>
              </a:rPr>
              <a:t>connaît</a:t>
            </a:r>
            <a:r>
              <a:rPr lang="fr-BE" altLang="fr-FR" sz="2000" smtClean="0">
                <a:solidFill>
                  <a:srgbClr val="0000CC"/>
                </a:solidFill>
                <a:effectLst/>
                <a:latin typeface="Arial Narrow" panose="020B0606020202030204" pitchFamily="34" charset="0"/>
              </a:rPr>
              <a:t>, </a:t>
            </a:r>
            <a:r>
              <a:rPr lang="fr-BE" altLang="fr-FR" sz="2000" b="1" smtClean="0">
                <a:solidFill>
                  <a:srgbClr val="0000CC"/>
                </a:solidFill>
                <a:effectLst/>
                <a:latin typeface="Arial Narrow" panose="020B0606020202030204" pitchFamily="34" charset="0"/>
              </a:rPr>
              <a:t>comprend</a:t>
            </a:r>
            <a:r>
              <a:rPr lang="fr-BE" altLang="fr-FR" sz="2000" smtClean="0">
                <a:solidFill>
                  <a:srgbClr val="0000CC"/>
                </a:solidFill>
                <a:effectLst/>
                <a:latin typeface="Arial Narrow" panose="020B0606020202030204" pitchFamily="34" charset="0"/>
              </a:rPr>
              <a:t> et est </a:t>
            </a:r>
            <a:r>
              <a:rPr lang="fr-BE" altLang="fr-FR" sz="2000" b="1" smtClean="0">
                <a:solidFill>
                  <a:srgbClr val="0000CC"/>
                </a:solidFill>
                <a:effectLst/>
                <a:latin typeface="Arial Narrow" panose="020B0606020202030204" pitchFamily="34" charset="0"/>
              </a:rPr>
              <a:t>capable de réaliser</a:t>
            </a:r>
            <a:r>
              <a:rPr lang="fr-BE" altLang="fr-FR" sz="2000" smtClean="0">
                <a:solidFill>
                  <a:srgbClr val="0000CC"/>
                </a:solidFill>
                <a:effectLst/>
                <a:latin typeface="Arial Narrow" panose="020B0606020202030204" pitchFamily="34" charset="0"/>
              </a:rPr>
              <a:t> au terme de son processus d’apprentissage.</a:t>
            </a:r>
          </a:p>
          <a:p>
            <a:pPr algn="l">
              <a:buFont typeface="Arial" panose="020B0604020202020204" pitchFamily="34" charset="0"/>
              <a:buChar char="•"/>
            </a:pPr>
            <a:r>
              <a:rPr lang="fr-BE" altLang="fr-FR" sz="2000" smtClean="0">
                <a:effectLst/>
                <a:latin typeface="Arial Narrow" panose="020B0606020202030204" pitchFamily="34" charset="0"/>
              </a:rPr>
              <a:t> Cela </a:t>
            </a:r>
            <a:r>
              <a:rPr lang="fr-BE" altLang="fr-FR" sz="2000" b="1" smtClean="0">
                <a:effectLst/>
                <a:latin typeface="Arial Narrow" panose="020B0606020202030204" pitchFamily="34" charset="0"/>
              </a:rPr>
              <a:t>facilitera la valorisation/validation des apprentissages</a:t>
            </a:r>
            <a:r>
              <a:rPr lang="fr-BE" altLang="fr-FR" sz="2000" smtClean="0">
                <a:effectLst/>
                <a:latin typeface="Arial Narrow" panose="020B0606020202030204" pitchFamily="34" charset="0"/>
              </a:rPr>
              <a:t> effectués notamment </a:t>
            </a:r>
            <a:r>
              <a:rPr lang="fr-BE" altLang="fr-FR" sz="2000" b="1" smtClean="0">
                <a:effectLst/>
                <a:latin typeface="Arial Narrow" panose="020B0606020202030204" pitchFamily="34" charset="0"/>
              </a:rPr>
              <a:t>en dehors du circuit de l’enseignement formel et des établissements de formation</a:t>
            </a:r>
            <a:r>
              <a:rPr lang="fr-BE" altLang="fr-FR" sz="2000" smtClean="0">
                <a:effectLst/>
                <a:latin typeface="Arial Narrow" panose="020B0606020202030204" pitchFamily="34" charset="0"/>
              </a:rPr>
              <a:t>, qui sont généralement considérés comme des éléments essentiels de l’apprentissage tout-au-long de la vie (</a:t>
            </a:r>
            <a:r>
              <a:rPr lang="fr-BE" altLang="fr-FR" sz="2000" i="1" smtClean="0">
                <a:effectLst/>
                <a:latin typeface="Arial Narrow" panose="020B0606020202030204" pitchFamily="34" charset="0"/>
              </a:rPr>
              <a:t>LifeLong Learning</a:t>
            </a:r>
            <a:r>
              <a:rPr lang="fr-BE" altLang="fr-FR" sz="2000" smtClean="0">
                <a:effectLst/>
                <a:latin typeface="Arial Narrow" panose="020B0606020202030204" pitchFamily="34" charset="0"/>
              </a:rPr>
              <a:t>)</a:t>
            </a:r>
          </a:p>
          <a:p>
            <a:pPr algn="l">
              <a:buFont typeface="Arial" panose="020B0604020202020204" pitchFamily="34" charset="0"/>
              <a:buChar char="•"/>
            </a:pPr>
            <a:r>
              <a:rPr lang="fr-BE" altLang="fr-FR" sz="2000" smtClean="0">
                <a:effectLst/>
                <a:latin typeface="Arial Narrow" panose="020B0606020202030204" pitchFamily="34" charset="0"/>
              </a:rPr>
              <a:t> Ces </a:t>
            </a:r>
            <a:r>
              <a:rPr lang="fr-BE" altLang="fr-FR" sz="2000" b="1" smtClean="0">
                <a:effectLst/>
                <a:latin typeface="Arial Narrow" panose="020B0606020202030204" pitchFamily="34" charset="0"/>
              </a:rPr>
              <a:t>acquis de l’éducation et de la formation sont définis</a:t>
            </a:r>
            <a:r>
              <a:rPr lang="fr-BE" altLang="fr-FR" sz="2000" smtClean="0">
                <a:effectLst/>
                <a:latin typeface="Arial Narrow" panose="020B0606020202030204" pitchFamily="34" charset="0"/>
              </a:rPr>
              <a:t> sous forme de:</a:t>
            </a:r>
          </a:p>
          <a:p>
            <a:pPr lvl="1">
              <a:buFont typeface="Arial" panose="020B0604020202020204" pitchFamily="34" charset="0"/>
              <a:buChar char="•"/>
            </a:pPr>
            <a:r>
              <a:rPr lang="fr-BE" altLang="fr-FR" sz="2000" smtClean="0">
                <a:effectLst/>
                <a:latin typeface="Arial Narrow" panose="020B0606020202030204" pitchFamily="34" charset="0"/>
              </a:rPr>
              <a:t> </a:t>
            </a:r>
            <a:r>
              <a:rPr lang="fr-BE" altLang="fr-FR" sz="2000" b="1" smtClean="0">
                <a:solidFill>
                  <a:srgbClr val="000099"/>
                </a:solidFill>
                <a:effectLst/>
                <a:latin typeface="Arial Narrow" panose="020B0606020202030204" pitchFamily="34" charset="0"/>
              </a:rPr>
              <a:t>Savoirs;</a:t>
            </a:r>
          </a:p>
          <a:p>
            <a:pPr lvl="1">
              <a:buFont typeface="Arial" panose="020B0604020202020204" pitchFamily="34" charset="0"/>
              <a:buChar char="•"/>
            </a:pPr>
            <a:r>
              <a:rPr lang="fr-BE" altLang="fr-FR" sz="2000" b="1" smtClean="0">
                <a:solidFill>
                  <a:srgbClr val="000099"/>
                </a:solidFill>
                <a:effectLst/>
                <a:latin typeface="Arial Narrow" panose="020B0606020202030204" pitchFamily="34" charset="0"/>
              </a:rPr>
              <a:t> Aptitudes;</a:t>
            </a:r>
          </a:p>
          <a:p>
            <a:pPr lvl="1">
              <a:buFont typeface="Arial" panose="020B0604020202020204" pitchFamily="34" charset="0"/>
              <a:buChar char="•"/>
            </a:pPr>
            <a:r>
              <a:rPr lang="fr-BE" altLang="fr-FR" sz="2000" b="1" smtClean="0">
                <a:solidFill>
                  <a:srgbClr val="000099"/>
                </a:solidFill>
                <a:effectLst/>
                <a:latin typeface="Arial Narrow" panose="020B0606020202030204" pitchFamily="34" charset="0"/>
              </a:rPr>
              <a:t> Compétences.</a:t>
            </a:r>
          </a:p>
          <a:p>
            <a:pPr algn="l">
              <a:lnSpc>
                <a:spcPct val="80000"/>
              </a:lnSpc>
              <a:buFont typeface="Arial" panose="020B0604020202020204" pitchFamily="34" charset="0"/>
              <a:buChar char="•"/>
            </a:pPr>
            <a:endParaRPr lang="fr-BE" altLang="fr-FR" sz="700" smtClean="0">
              <a:effectLst/>
              <a:latin typeface="Arial Narrow" panose="020B0606020202030204" pitchFamily="34" charset="0"/>
            </a:endParaRPr>
          </a:p>
          <a:p>
            <a:pPr>
              <a:lnSpc>
                <a:spcPct val="80000"/>
              </a:lnSpc>
            </a:pPr>
            <a:r>
              <a:rPr lang="fr-BE" altLang="fr-FR" sz="1200" smtClean="0">
                <a:solidFill>
                  <a:srgbClr val="336699"/>
                </a:solidFill>
                <a:effectLst/>
                <a:latin typeface="Arial Narrow" panose="020B0606020202030204" pitchFamily="34" charset="0"/>
              </a:rPr>
              <a:t>Repris: UE – Education &amp; Formation, « D’une stratégie européenne à une stratégie belge francophone », Palais des Congrès, Liège, 17-18/12/2013</a:t>
            </a:r>
            <a:r>
              <a:rPr lang="fr-BE" altLang="fr-FR" sz="1800" smtClean="0">
                <a:effectLst/>
                <a:latin typeface="Arial Narrow" panose="020B0606020202030204" pitchFamily="34" charset="0"/>
              </a:rPr>
              <a:t> </a:t>
            </a:r>
          </a:p>
        </p:txBody>
      </p:sp>
      <p:sp>
        <p:nvSpPr>
          <p:cNvPr id="6" name="Espace réservé du numéro de diapositive 5"/>
          <p:cNvSpPr>
            <a:spLocks noGrp="1"/>
          </p:cNvSpPr>
          <p:nvPr>
            <p:ph type="sldNum" sz="quarter" idx="12"/>
          </p:nvPr>
        </p:nvSpPr>
        <p:spPr/>
        <p:txBody>
          <a:bodyPr/>
          <a:lstStyle/>
          <a:p>
            <a:pPr>
              <a:defRPr/>
            </a:pPr>
            <a:fld id="{704B65EB-C7AE-43FE-95C6-492CA0A629F5}" type="slidenum">
              <a:rPr lang="fr-FR" smtClean="0"/>
              <a:pPr>
                <a:defRPr/>
              </a:pPr>
              <a:t>13</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DCEEE437-385A-445B-A2D2-1DABCBF2FF61}" type="slidenum">
              <a:rPr lang="fr-FR"/>
              <a:pPr>
                <a:defRPr/>
              </a:pPr>
              <a:t>14</a:t>
            </a:fld>
            <a:endParaRPr lang="fr-FR"/>
          </a:p>
        </p:txBody>
      </p:sp>
      <p:sp>
        <p:nvSpPr>
          <p:cNvPr id="18435" name="Titre 1"/>
          <p:cNvSpPr>
            <a:spLocks noGrp="1"/>
          </p:cNvSpPr>
          <p:nvPr>
            <p:ph type="ctrTitle" idx="4294967295"/>
          </p:nvPr>
        </p:nvSpPr>
        <p:spPr>
          <a:xfrm>
            <a:off x="684213" y="76200"/>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sz="2800" smtClean="0">
                <a:solidFill>
                  <a:srgbClr val="336699"/>
                </a:solidFill>
                <a:effectLst/>
              </a:rPr>
              <a:t>Une réforme infirmière pour un</a:t>
            </a:r>
            <a:br>
              <a:rPr lang="fr-BE" altLang="fr-FR" sz="2800" smtClean="0">
                <a:solidFill>
                  <a:srgbClr val="336699"/>
                </a:solidFill>
                <a:effectLst/>
              </a:rPr>
            </a:br>
            <a:r>
              <a:rPr lang="fr-BE" altLang="fr-FR" sz="2800" smtClean="0">
                <a:solidFill>
                  <a:srgbClr val="336699"/>
                </a:solidFill>
                <a:effectLst/>
              </a:rPr>
              <a:t>système de santé gagnant</a:t>
            </a:r>
          </a:p>
        </p:txBody>
      </p:sp>
      <p:sp>
        <p:nvSpPr>
          <p:cNvPr id="18436" name="Sous-titre 2"/>
          <p:cNvSpPr>
            <a:spLocks noGrp="1"/>
          </p:cNvSpPr>
          <p:nvPr>
            <p:ph type="subTitle" idx="4294967295"/>
          </p:nvPr>
        </p:nvSpPr>
        <p:spPr>
          <a:xfrm>
            <a:off x="323850" y="1219200"/>
            <a:ext cx="8640763" cy="530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Wingdings" panose="05000000000000000000" pitchFamily="2" charset="2"/>
              <a:buNone/>
            </a:pPr>
            <a:r>
              <a:rPr lang="fr-BE" altLang="fr-FR" sz="2800" b="1" smtClean="0">
                <a:solidFill>
                  <a:srgbClr val="FF0000"/>
                </a:solidFill>
                <a:effectLst/>
                <a:latin typeface="Arial Narrow" panose="020B0606020202030204" pitchFamily="34" charset="0"/>
              </a:rPr>
              <a:t>Pour quels besoins en santé ?</a:t>
            </a:r>
          </a:p>
          <a:p>
            <a:pPr marL="0" indent="0">
              <a:buFont typeface="Wingdings" panose="05000000000000000000" pitchFamily="2" charset="2"/>
              <a:buNone/>
            </a:pPr>
            <a:endParaRPr lang="fr-BE" altLang="fr-FR" sz="800" b="1" smtClean="0">
              <a:effectLst/>
              <a:latin typeface="Arial Narrow" panose="020B0606020202030204" pitchFamily="34" charset="0"/>
            </a:endParaRPr>
          </a:p>
          <a:p>
            <a:pPr marL="0" indent="0">
              <a:buFont typeface="Wingdings" panose="05000000000000000000" pitchFamily="2" charset="2"/>
              <a:buNone/>
            </a:pPr>
            <a:r>
              <a:rPr lang="fr-BE" altLang="fr-FR" sz="2800" b="1" smtClean="0">
                <a:solidFill>
                  <a:srgbClr val="9900CC"/>
                </a:solidFill>
                <a:effectLst/>
                <a:latin typeface="Arial Narrow" panose="020B0606020202030204" pitchFamily="34" charset="0"/>
              </a:rPr>
              <a:t>Efficience</a:t>
            </a:r>
            <a:r>
              <a:rPr lang="fr-BE" altLang="fr-FR" sz="2800" smtClean="0">
                <a:effectLst/>
                <a:latin typeface="Arial Narrow" panose="020B0606020202030204" pitchFamily="34" charset="0"/>
              </a:rPr>
              <a:t> de cette </a:t>
            </a:r>
            <a:r>
              <a:rPr lang="fr-BE" altLang="fr-FR" sz="2800" b="1" smtClean="0">
                <a:solidFill>
                  <a:srgbClr val="006600"/>
                </a:solidFill>
                <a:effectLst/>
                <a:latin typeface="Arial Narrow" panose="020B0606020202030204" pitchFamily="34" charset="0"/>
              </a:rPr>
              <a:t>réforme structurelle</a:t>
            </a:r>
            <a:r>
              <a:rPr lang="fr-BE" altLang="fr-FR" sz="2800" smtClean="0">
                <a:effectLst/>
                <a:latin typeface="Arial Narrow" panose="020B0606020202030204" pitchFamily="34" charset="0"/>
              </a:rPr>
              <a:t>: </a:t>
            </a:r>
            <a:r>
              <a:rPr lang="fr-BE" altLang="fr-FR" sz="2000" i="1" smtClean="0">
                <a:effectLst/>
                <a:latin typeface="Arial Narrow" panose="020B0606020202030204" pitchFamily="34" charset="0"/>
              </a:rPr>
              <a:t>suite</a:t>
            </a:r>
          </a:p>
          <a:p>
            <a:pPr marL="0" indent="0">
              <a:lnSpc>
                <a:spcPct val="80000"/>
              </a:lnSpc>
              <a:buFont typeface="Arial" panose="020B0604020202020204" pitchFamily="34" charset="0"/>
              <a:buChar char="•"/>
            </a:pPr>
            <a:r>
              <a:rPr lang="fr-BE" altLang="fr-FR" sz="3600" smtClean="0">
                <a:effectLst/>
                <a:latin typeface="Arial Narrow" panose="020B0606020202030204" pitchFamily="34" charset="0"/>
              </a:rPr>
              <a:t> </a:t>
            </a:r>
            <a:r>
              <a:rPr lang="fr-BE" altLang="fr-FR" sz="2400" smtClean="0">
                <a:effectLst/>
                <a:latin typeface="Arial Narrow" panose="020B0606020202030204" pitchFamily="34" charset="0"/>
              </a:rPr>
              <a:t>Une </a:t>
            </a:r>
            <a:r>
              <a:rPr lang="fr-BE" altLang="fr-FR" sz="2400" b="1" smtClean="0">
                <a:effectLst/>
                <a:latin typeface="Arial Narrow" panose="020B0606020202030204" pitchFamily="34" charset="0"/>
              </a:rPr>
              <a:t>« posture » réflexive </a:t>
            </a:r>
            <a:r>
              <a:rPr lang="fr-BE" altLang="fr-FR" sz="2400" smtClean="0">
                <a:effectLst/>
                <a:latin typeface="Arial Narrow" panose="020B0606020202030204" pitchFamily="34" charset="0"/>
              </a:rPr>
              <a:t>(esprit critique, se mettre en recherche, analyser)</a:t>
            </a:r>
          </a:p>
          <a:p>
            <a:pPr marL="0" indent="0">
              <a:lnSpc>
                <a:spcPct val="80000"/>
              </a:lnSpc>
              <a:buFont typeface="Wingdings" panose="05000000000000000000" pitchFamily="2" charset="2"/>
              <a:buNone/>
            </a:pPr>
            <a:r>
              <a:rPr lang="fr-BE" altLang="fr-FR" sz="2400" smtClean="0">
                <a:effectLst/>
                <a:latin typeface="Arial Narrow" panose="020B0606020202030204" pitchFamily="34" charset="0"/>
              </a:rPr>
              <a:t>	</a:t>
            </a:r>
            <a:r>
              <a:rPr lang="fr-BE" altLang="fr-FR" sz="1800" smtClean="0">
                <a:solidFill>
                  <a:srgbClr val="336699"/>
                </a:solidFill>
                <a:effectLst/>
                <a:latin typeface="Arial Narrow" panose="020B0606020202030204" pitchFamily="34" charset="0"/>
              </a:rPr>
              <a:t>Pans, W. at al. (2012), Stewart, S. &amp; Dempsey, L-F. (2005) </a:t>
            </a:r>
            <a:endParaRPr lang="fr-BE" altLang="fr-FR" sz="2400" smtClean="0">
              <a:solidFill>
                <a:srgbClr val="336699"/>
              </a:solidFill>
              <a:effectLst/>
              <a:latin typeface="Arial Narrow" panose="020B0606020202030204" pitchFamily="34" charset="0"/>
            </a:endParaRPr>
          </a:p>
          <a:p>
            <a:pPr marL="0" indent="0">
              <a:lnSpc>
                <a:spcPct val="80000"/>
              </a:lnSpc>
              <a:buFont typeface="Arial" panose="020B0604020202020204" pitchFamily="34" charset="0"/>
              <a:buChar char="•"/>
            </a:pPr>
            <a:r>
              <a:rPr lang="fr-BE" altLang="fr-FR" sz="2400" smtClean="0">
                <a:effectLst/>
                <a:latin typeface="Arial Narrow" panose="020B0606020202030204" pitchFamily="34" charset="0"/>
              </a:rPr>
              <a:t> Une </a:t>
            </a:r>
            <a:r>
              <a:rPr lang="fr-BE" altLang="fr-FR" sz="2400" b="1" smtClean="0">
                <a:effectLst/>
                <a:latin typeface="Arial Narrow" panose="020B0606020202030204" pitchFamily="34" charset="0"/>
              </a:rPr>
              <a:t>identité professionnelle distincte et affirmée</a:t>
            </a:r>
            <a:endParaRPr lang="fr-BE" altLang="fr-FR" sz="2400" smtClean="0">
              <a:effectLst/>
              <a:latin typeface="Arial Narrow" panose="020B0606020202030204" pitchFamily="34" charset="0"/>
            </a:endParaRPr>
          </a:p>
          <a:p>
            <a:pPr marL="0" indent="0">
              <a:lnSpc>
                <a:spcPct val="80000"/>
              </a:lnSpc>
              <a:buFont typeface="Wingdings" panose="05000000000000000000" pitchFamily="2" charset="2"/>
              <a:buNone/>
            </a:pPr>
            <a:r>
              <a:rPr lang="fr-BE" altLang="fr-FR" sz="2400" smtClean="0">
                <a:effectLst/>
                <a:latin typeface="Arial Narrow" panose="020B0606020202030204" pitchFamily="34" charset="0"/>
              </a:rPr>
              <a:t>	</a:t>
            </a:r>
            <a:r>
              <a:rPr lang="fr-BE" altLang="fr-FR" sz="1800" smtClean="0">
                <a:solidFill>
                  <a:srgbClr val="336699"/>
                </a:solidFill>
                <a:effectLst/>
                <a:latin typeface="Arial Narrow" panose="020B0606020202030204" pitchFamily="34" charset="0"/>
              </a:rPr>
              <a:t>Ten Hoeve, V. at al. (2013)</a:t>
            </a:r>
            <a:r>
              <a:rPr lang="fr-BE" altLang="fr-FR" sz="2400" smtClean="0">
                <a:effectLst/>
                <a:latin typeface="Arial Narrow" panose="020B0606020202030204" pitchFamily="34" charset="0"/>
              </a:rPr>
              <a:t> </a:t>
            </a:r>
          </a:p>
          <a:p>
            <a:pPr marL="0" indent="0">
              <a:lnSpc>
                <a:spcPct val="80000"/>
              </a:lnSpc>
              <a:buFont typeface="Arial" panose="020B0604020202020204" pitchFamily="34" charset="0"/>
              <a:buChar char="•"/>
            </a:pPr>
            <a:r>
              <a:rPr lang="fr-BE" altLang="fr-FR" sz="2400" smtClean="0">
                <a:effectLst/>
                <a:latin typeface="Arial Narrow" panose="020B0606020202030204" pitchFamily="34" charset="0"/>
              </a:rPr>
              <a:t> Un </a:t>
            </a:r>
            <a:r>
              <a:rPr lang="fr-BE" altLang="fr-FR" sz="2400" b="1" smtClean="0">
                <a:effectLst/>
                <a:latin typeface="Arial Narrow" panose="020B0606020202030204" pitchFamily="34" charset="0"/>
              </a:rPr>
              <a:t>développement professionnel continu</a:t>
            </a:r>
            <a:r>
              <a:rPr lang="fr-BE" altLang="fr-FR" sz="2400" smtClean="0">
                <a:effectLst/>
                <a:latin typeface="Arial Narrow" panose="020B0606020202030204" pitchFamily="34" charset="0"/>
              </a:rPr>
              <a:t> (CPD)</a:t>
            </a:r>
          </a:p>
          <a:p>
            <a:pPr marL="0" indent="0">
              <a:lnSpc>
                <a:spcPct val="80000"/>
              </a:lnSpc>
              <a:buFont typeface="Wingdings" panose="05000000000000000000" pitchFamily="2" charset="2"/>
              <a:buNone/>
            </a:pPr>
            <a:r>
              <a:rPr lang="fr-BE" altLang="fr-FR" sz="2400" smtClean="0">
                <a:effectLst/>
                <a:latin typeface="Arial Narrow" panose="020B0606020202030204" pitchFamily="34" charset="0"/>
              </a:rPr>
              <a:t>	</a:t>
            </a:r>
            <a:r>
              <a:rPr lang="fr-BE" altLang="fr-FR" sz="1800" smtClean="0">
                <a:solidFill>
                  <a:srgbClr val="336699"/>
                </a:solidFill>
                <a:effectLst/>
                <a:latin typeface="Arial Narrow" panose="020B0606020202030204" pitchFamily="34" charset="0"/>
              </a:rPr>
              <a:t>Davis, L. at al. (2013) </a:t>
            </a:r>
            <a:endParaRPr lang="fr-BE" altLang="fr-FR" sz="2400" smtClean="0">
              <a:solidFill>
                <a:srgbClr val="336699"/>
              </a:solidFill>
              <a:effectLst/>
              <a:latin typeface="Arial Narrow" panose="020B0606020202030204" pitchFamily="34" charset="0"/>
            </a:endParaRPr>
          </a:p>
          <a:p>
            <a:pPr marL="0" indent="0">
              <a:lnSpc>
                <a:spcPct val="80000"/>
              </a:lnSpc>
              <a:buFont typeface="Arial" panose="020B0604020202020204" pitchFamily="34" charset="0"/>
              <a:buChar char="•"/>
            </a:pPr>
            <a:r>
              <a:rPr lang="fr-BE" altLang="fr-FR" sz="2400" smtClean="0">
                <a:effectLst/>
                <a:latin typeface="Arial Narrow" panose="020B0606020202030204" pitchFamily="34" charset="0"/>
              </a:rPr>
              <a:t> Un </a:t>
            </a:r>
            <a:r>
              <a:rPr lang="fr-BE" altLang="fr-FR" sz="2400" b="1" smtClean="0">
                <a:effectLst/>
                <a:latin typeface="Arial Narrow" panose="020B0606020202030204" pitchFamily="34" charset="0"/>
              </a:rPr>
              <a:t>leadership clinique, organisationnel, disciplinaire et politique</a:t>
            </a:r>
            <a:endParaRPr lang="fr-BE" altLang="fr-FR" sz="2400" smtClean="0">
              <a:effectLst/>
              <a:latin typeface="Arial Narrow" panose="020B0606020202030204" pitchFamily="34" charset="0"/>
            </a:endParaRPr>
          </a:p>
          <a:p>
            <a:pPr marL="0" indent="0">
              <a:lnSpc>
                <a:spcPct val="80000"/>
              </a:lnSpc>
              <a:buFont typeface="Wingdings" panose="05000000000000000000" pitchFamily="2" charset="2"/>
              <a:buNone/>
            </a:pPr>
            <a:r>
              <a:rPr lang="fr-BE" altLang="fr-FR" sz="2400" smtClean="0">
                <a:effectLst/>
                <a:latin typeface="Arial Narrow" panose="020B0606020202030204" pitchFamily="34" charset="0"/>
              </a:rPr>
              <a:t>	</a:t>
            </a:r>
            <a:r>
              <a:rPr lang="fr-BE" altLang="fr-FR" sz="1800" smtClean="0">
                <a:solidFill>
                  <a:srgbClr val="336699"/>
                </a:solidFill>
                <a:effectLst/>
                <a:latin typeface="Arial Narrow" panose="020B0606020202030204" pitchFamily="34" charset="0"/>
              </a:rPr>
              <a:t>Dallaire, C. (2008)</a:t>
            </a:r>
            <a:endParaRPr lang="fr-BE" altLang="fr-FR" sz="3000" smtClean="0">
              <a:effectLst/>
              <a:latin typeface="Arial Narrow" panose="020B0606020202030204" pitchFamily="34" charset="0"/>
            </a:endParaRPr>
          </a:p>
        </p:txBody>
      </p:sp>
      <p:sp>
        <p:nvSpPr>
          <p:cNvPr id="18437" name="ZoneTexte 5"/>
          <p:cNvSpPr txBox="1">
            <a:spLocks noChangeArrowheads="1"/>
          </p:cNvSpPr>
          <p:nvPr/>
        </p:nvSpPr>
        <p:spPr bwMode="auto">
          <a:xfrm>
            <a:off x="5257800" y="5867400"/>
            <a:ext cx="3733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600">
                <a:solidFill>
                  <a:srgbClr val="000099"/>
                </a:solidFill>
                <a:latin typeface="Arial Narrow" panose="020B0606020202030204" pitchFamily="34" charset="0"/>
              </a:rPr>
              <a:t>Repris de Cécile Dury – Namur, 27 février 2014</a:t>
            </a:r>
            <a:endParaRPr lang="fr-BE" altLang="fr-FR" sz="1800">
              <a:solidFill>
                <a:srgbClr val="000099"/>
              </a:solidFill>
              <a:latin typeface="Arial Narrow" panose="020B0606020202030204" pitchFamily="34" charset="0"/>
            </a:endParaRPr>
          </a:p>
        </p:txBody>
      </p:sp>
      <p:sp>
        <p:nvSpPr>
          <p:cNvPr id="10" name="Espace réservé du numéro de diapositive 9"/>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272131A2-AE75-410A-A45C-8401CCD6E226}" type="slidenum">
              <a:rPr lang="fr-FR" sz="1400">
                <a:effectLst>
                  <a:outerShdw blurRad="38100" dist="38100" dir="2700000" algn="tl">
                    <a:srgbClr val="FFFFFF"/>
                  </a:outerShdw>
                </a:effectLst>
                <a:latin typeface="Arial" charset="0"/>
                <a:cs typeface="+mn-cs"/>
              </a:rPr>
              <a:pPr algn="r" eaLnBrk="1" hangingPunct="1">
                <a:defRPr/>
              </a:pPr>
              <a:t>14</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 y="228600"/>
            <a:ext cx="8686800" cy="1152525"/>
          </a:xfrm>
        </p:spPr>
        <p:txBody>
          <a:bodyPr>
            <a:normAutofit fontScale="90000"/>
          </a:bodyPr>
          <a:lstStyle/>
          <a:p>
            <a:pPr>
              <a:defRPr/>
            </a:pPr>
            <a:r>
              <a:rPr lang="fr-BE" sz="3600" dirty="0" smtClean="0">
                <a:solidFill>
                  <a:srgbClr val="336699"/>
                </a:solidFill>
                <a:effectLst/>
              </a:rPr>
              <a:t>Une réforme infirmière pour un</a:t>
            </a:r>
            <a:br>
              <a:rPr lang="fr-BE" sz="3600" dirty="0" smtClean="0">
                <a:solidFill>
                  <a:srgbClr val="336699"/>
                </a:solidFill>
                <a:effectLst/>
              </a:rPr>
            </a:br>
            <a:r>
              <a:rPr lang="fr-BE" sz="3600" dirty="0" smtClean="0">
                <a:solidFill>
                  <a:srgbClr val="336699"/>
                </a:solidFill>
                <a:effectLst/>
              </a:rPr>
              <a:t>système de santé gagnant</a:t>
            </a:r>
            <a:endParaRPr lang="fr-BE" sz="3600" dirty="0">
              <a:solidFill>
                <a:srgbClr val="336699"/>
              </a:solidFill>
              <a:effectLst/>
            </a:endParaRPr>
          </a:p>
        </p:txBody>
      </p:sp>
      <p:sp>
        <p:nvSpPr>
          <p:cNvPr id="19459" name="Sous-titre 2"/>
          <p:cNvSpPr>
            <a:spLocks noGrp="1"/>
          </p:cNvSpPr>
          <p:nvPr>
            <p:ph type="subTitle" idx="1"/>
          </p:nvPr>
        </p:nvSpPr>
        <p:spPr>
          <a:xfrm>
            <a:off x="228600" y="1371600"/>
            <a:ext cx="8915400" cy="5029200"/>
          </a:xfrm>
        </p:spPr>
        <p:txBody>
          <a:bodyPr/>
          <a:lstStyle/>
          <a:p>
            <a:pPr algn="l">
              <a:lnSpc>
                <a:spcPct val="90000"/>
              </a:lnSpc>
            </a:pPr>
            <a:r>
              <a:rPr lang="fr-BE" altLang="fr-FR" sz="2800" b="1" smtClean="0">
                <a:solidFill>
                  <a:srgbClr val="FF0000"/>
                </a:solidFill>
                <a:effectLst/>
                <a:latin typeface="Arial Narrow" panose="020B0606020202030204" pitchFamily="34" charset="0"/>
              </a:rPr>
              <a:t>Comment faire pour y arriver ?</a:t>
            </a:r>
          </a:p>
          <a:p>
            <a:pPr algn="l">
              <a:lnSpc>
                <a:spcPct val="90000"/>
              </a:lnSpc>
            </a:pPr>
            <a:endParaRPr lang="fr-BE" altLang="fr-FR" sz="1000" b="1" smtClean="0">
              <a:effectLst/>
              <a:latin typeface="Arial Narrow" panose="020B0606020202030204" pitchFamily="34" charset="0"/>
            </a:endParaRPr>
          </a:p>
          <a:p>
            <a:pPr algn="l">
              <a:lnSpc>
                <a:spcPct val="90000"/>
              </a:lnSpc>
            </a:pPr>
            <a:r>
              <a:rPr lang="fr-BE" altLang="fr-FR" sz="2800" b="1" smtClean="0">
                <a:effectLst/>
                <a:latin typeface="Arial Narrow" panose="020B0606020202030204" pitchFamily="34" charset="0"/>
              </a:rPr>
              <a:t>Lobby</a:t>
            </a:r>
            <a:r>
              <a:rPr lang="fr-BE" altLang="fr-FR" sz="2800" smtClean="0">
                <a:effectLst/>
                <a:latin typeface="Arial Narrow" panose="020B0606020202030204" pitchFamily="34" charset="0"/>
              </a:rPr>
              <a:t> belge, européen et international avec le soutien concret des associations membres de l’</a:t>
            </a:r>
            <a:r>
              <a:rPr lang="fr-BE" altLang="fr-FR" sz="2800" b="1" smtClean="0">
                <a:solidFill>
                  <a:srgbClr val="006600"/>
                </a:solidFill>
                <a:effectLst/>
                <a:latin typeface="Arial Narrow" panose="020B0606020202030204" pitchFamily="34" charset="0"/>
              </a:rPr>
              <a:t>Union Générale des Infirmières de Belgique</a:t>
            </a:r>
            <a:r>
              <a:rPr lang="fr-BE" altLang="fr-FR" sz="2800" smtClean="0">
                <a:effectLst/>
                <a:latin typeface="Arial Narrow" panose="020B0606020202030204" pitchFamily="34" charset="0"/>
              </a:rPr>
              <a:t> pour cette </a:t>
            </a:r>
            <a:r>
              <a:rPr lang="fr-BE" altLang="fr-FR" sz="2800" b="1" smtClean="0">
                <a:effectLst/>
                <a:latin typeface="Arial Narrow" panose="020B0606020202030204" pitchFamily="34" charset="0"/>
              </a:rPr>
              <a:t>réforme structurelle</a:t>
            </a:r>
            <a:r>
              <a:rPr lang="fr-BE" altLang="fr-FR" sz="2800" smtClean="0">
                <a:effectLst/>
                <a:latin typeface="Arial Narrow" panose="020B0606020202030204" pitchFamily="34" charset="0"/>
              </a:rPr>
              <a:t> :</a:t>
            </a:r>
          </a:p>
          <a:p>
            <a:pPr algn="l">
              <a:lnSpc>
                <a:spcPct val="90000"/>
              </a:lnSpc>
            </a:pPr>
            <a:endParaRPr lang="fr-BE" altLang="fr-FR" sz="1000" smtClean="0">
              <a:effectLst/>
              <a:latin typeface="Arial Narrow" panose="020B0606020202030204" pitchFamily="34" charset="0"/>
            </a:endParaRPr>
          </a:p>
          <a:p>
            <a:pPr lvl="1">
              <a:lnSpc>
                <a:spcPct val="90000"/>
              </a:lnSpc>
              <a:buFont typeface="Arial" panose="020B0604020202020204" pitchFamily="34" charset="0"/>
              <a:buChar char="•"/>
            </a:pPr>
            <a:r>
              <a:rPr lang="fr-BE" altLang="fr-FR" sz="2400" smtClean="0">
                <a:effectLst/>
                <a:latin typeface="Arial Narrow" panose="020B0606020202030204" pitchFamily="34" charset="0"/>
              </a:rPr>
              <a:t> </a:t>
            </a:r>
            <a:r>
              <a:rPr lang="fr-BE" altLang="fr-FR" sz="2400" b="1" smtClean="0">
                <a:solidFill>
                  <a:srgbClr val="000099"/>
                </a:solidFill>
                <a:effectLst/>
                <a:latin typeface="Arial Narrow" panose="020B0606020202030204" pitchFamily="34" charset="0"/>
              </a:rPr>
              <a:t>Être solidaire </a:t>
            </a:r>
            <a:r>
              <a:rPr lang="fr-BE" altLang="fr-FR" sz="2400" smtClean="0">
                <a:solidFill>
                  <a:srgbClr val="000099"/>
                </a:solidFill>
                <a:effectLst/>
                <a:latin typeface="Arial Narrow" panose="020B0606020202030204" pitchFamily="34" charset="0"/>
              </a:rPr>
              <a:t>et</a:t>
            </a:r>
            <a:r>
              <a:rPr lang="fr-BE" altLang="fr-FR" sz="2400" b="1" smtClean="0">
                <a:solidFill>
                  <a:srgbClr val="000099"/>
                </a:solidFill>
                <a:effectLst/>
                <a:latin typeface="Arial Narrow" panose="020B0606020202030204" pitchFamily="34" charset="0"/>
              </a:rPr>
              <a:t> uni</a:t>
            </a:r>
            <a:r>
              <a:rPr lang="fr-BE" altLang="fr-FR" sz="2400" smtClean="0">
                <a:solidFill>
                  <a:srgbClr val="000099"/>
                </a:solidFill>
                <a:effectLst/>
                <a:latin typeface="Arial Narrow" panose="020B0606020202030204" pitchFamily="34" charset="0"/>
              </a:rPr>
              <a:t>.</a:t>
            </a:r>
          </a:p>
          <a:p>
            <a:pPr lvl="1">
              <a:lnSpc>
                <a:spcPct val="90000"/>
              </a:lnSpc>
              <a:buFont typeface="Arial" panose="020B0604020202020204" pitchFamily="34" charset="0"/>
              <a:buChar char="•"/>
            </a:pPr>
            <a:r>
              <a:rPr lang="fr-BE" altLang="fr-FR" sz="2400" smtClean="0">
                <a:solidFill>
                  <a:srgbClr val="000099"/>
                </a:solidFill>
                <a:effectLst/>
                <a:latin typeface="Arial Narrow" panose="020B0606020202030204" pitchFamily="34" charset="0"/>
              </a:rPr>
              <a:t> </a:t>
            </a:r>
            <a:r>
              <a:rPr lang="fr-BE" altLang="fr-FR" sz="2400" b="1" smtClean="0">
                <a:solidFill>
                  <a:srgbClr val="000099"/>
                </a:solidFill>
                <a:effectLst/>
                <a:latin typeface="Arial Narrow" panose="020B0606020202030204" pitchFamily="34" charset="0"/>
              </a:rPr>
              <a:t>Informer et rencontrer </a:t>
            </a:r>
            <a:r>
              <a:rPr lang="fr-BE" altLang="fr-FR" sz="2400" smtClean="0">
                <a:solidFill>
                  <a:srgbClr val="000099"/>
                </a:solidFill>
                <a:effectLst/>
                <a:latin typeface="Arial Narrow" panose="020B0606020202030204" pitchFamily="34" charset="0"/>
              </a:rPr>
              <a:t>les partenaires et les adversaires à la réforme.</a:t>
            </a:r>
          </a:p>
          <a:p>
            <a:pPr lvl="1">
              <a:lnSpc>
                <a:spcPct val="90000"/>
              </a:lnSpc>
              <a:buFont typeface="Arial" panose="020B0604020202020204" pitchFamily="34" charset="0"/>
              <a:buChar char="•"/>
            </a:pPr>
            <a:r>
              <a:rPr lang="fr-BE" altLang="fr-FR" sz="2400" smtClean="0">
                <a:solidFill>
                  <a:srgbClr val="000099"/>
                </a:solidFill>
                <a:effectLst/>
                <a:latin typeface="Arial Narrow" panose="020B0606020202030204" pitchFamily="34" charset="0"/>
              </a:rPr>
              <a:t> Tenir compte de toutes les </a:t>
            </a:r>
            <a:r>
              <a:rPr lang="fr-BE" altLang="fr-FR" sz="2400" b="1" smtClean="0">
                <a:solidFill>
                  <a:srgbClr val="000099"/>
                </a:solidFill>
                <a:effectLst/>
                <a:latin typeface="Arial Narrow" panose="020B0606020202030204" pitchFamily="34" charset="0"/>
              </a:rPr>
              <a:t>contraintes inhérentes à un changement structurel </a:t>
            </a:r>
            <a:r>
              <a:rPr lang="fr-BE" altLang="fr-FR" sz="2400" smtClean="0">
                <a:solidFill>
                  <a:srgbClr val="000099"/>
                </a:solidFill>
                <a:effectLst/>
                <a:latin typeface="Arial Narrow" panose="020B0606020202030204" pitchFamily="34" charset="0"/>
              </a:rPr>
              <a:t>indispensable.</a:t>
            </a:r>
          </a:p>
          <a:p>
            <a:pPr lvl="1">
              <a:lnSpc>
                <a:spcPct val="90000"/>
              </a:lnSpc>
              <a:buFont typeface="Arial" panose="020B0604020202020204" pitchFamily="34" charset="0"/>
              <a:buChar char="•"/>
            </a:pPr>
            <a:r>
              <a:rPr lang="fr-BE" altLang="fr-FR" sz="2400" smtClean="0">
                <a:solidFill>
                  <a:srgbClr val="000099"/>
                </a:solidFill>
                <a:effectLst/>
                <a:latin typeface="Arial Narrow" panose="020B0606020202030204" pitchFamily="34" charset="0"/>
              </a:rPr>
              <a:t> </a:t>
            </a:r>
            <a:r>
              <a:rPr lang="fr-BE" altLang="fr-FR" sz="2400" b="1" smtClean="0">
                <a:solidFill>
                  <a:srgbClr val="000099"/>
                </a:solidFill>
                <a:effectLst/>
                <a:latin typeface="Arial Narrow" panose="020B0606020202030204" pitchFamily="34" charset="0"/>
              </a:rPr>
              <a:t>Accepter toute négociation </a:t>
            </a:r>
            <a:r>
              <a:rPr lang="fr-BE" altLang="fr-FR" sz="2400" smtClean="0">
                <a:solidFill>
                  <a:srgbClr val="000099"/>
                </a:solidFill>
                <a:effectLst/>
                <a:latin typeface="Arial Narrow" panose="020B0606020202030204" pitchFamily="34" charset="0"/>
              </a:rPr>
              <a:t>mais en étant ferme, déterminer et univoque</a:t>
            </a:r>
          </a:p>
          <a:p>
            <a:pPr lvl="1">
              <a:lnSpc>
                <a:spcPct val="90000"/>
              </a:lnSpc>
              <a:buFont typeface="Arial" panose="020B0604020202020204" pitchFamily="34" charset="0"/>
              <a:buChar char="•"/>
            </a:pPr>
            <a:r>
              <a:rPr lang="fr-BE" altLang="fr-FR" sz="2400" b="1" smtClean="0">
                <a:solidFill>
                  <a:srgbClr val="000099"/>
                </a:solidFill>
                <a:effectLst/>
                <a:latin typeface="Arial Narrow" panose="020B0606020202030204" pitchFamily="34" charset="0"/>
              </a:rPr>
              <a:t>Mémorandum</a:t>
            </a:r>
            <a:r>
              <a:rPr lang="fr-BE" altLang="fr-FR" sz="2400" smtClean="0">
                <a:solidFill>
                  <a:srgbClr val="000099"/>
                </a:solidFill>
                <a:effectLst/>
                <a:latin typeface="Arial Narrow" panose="020B0606020202030204" pitchFamily="34" charset="0"/>
              </a:rPr>
              <a:t> aux politiques !</a:t>
            </a:r>
            <a:endParaRPr lang="fr-BE" altLang="fr-FR" sz="2600" smtClean="0">
              <a:solidFill>
                <a:srgbClr val="000099"/>
              </a:solidFill>
              <a:effectLst/>
            </a:endParaRPr>
          </a:p>
        </p:txBody>
      </p:sp>
      <p:sp>
        <p:nvSpPr>
          <p:cNvPr id="6" name="Espace réservé du numéro de diapositive 5"/>
          <p:cNvSpPr>
            <a:spLocks noGrp="1"/>
          </p:cNvSpPr>
          <p:nvPr>
            <p:ph type="sldNum" sz="quarter" idx="12"/>
          </p:nvPr>
        </p:nvSpPr>
        <p:spPr/>
        <p:txBody>
          <a:bodyPr/>
          <a:lstStyle/>
          <a:p>
            <a:pPr>
              <a:defRPr/>
            </a:pPr>
            <a:fld id="{E3D56E50-7B8A-49A9-84C2-E648AB15343B}" type="slidenum">
              <a:rPr lang="fr-FR" smtClean="0"/>
              <a:pPr>
                <a:defRPr/>
              </a:pPr>
              <a:t>15</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2794C487-4343-4811-B5C0-5B77F1D59CE2}" type="slidenum">
              <a:rPr lang="fr-FR"/>
              <a:pPr>
                <a:defRPr/>
              </a:pPr>
              <a:t>16</a:t>
            </a:fld>
            <a:endParaRPr lang="fr-FR"/>
          </a:p>
        </p:txBody>
      </p:sp>
      <p:sp>
        <p:nvSpPr>
          <p:cNvPr id="20483" name="Rectangle 2"/>
          <p:cNvSpPr>
            <a:spLocks noGrp="1" noChangeArrowheads="1"/>
          </p:cNvSpPr>
          <p:nvPr>
            <p:ph type="title"/>
          </p:nvPr>
        </p:nvSpPr>
        <p:spPr>
          <a:xfrm>
            <a:off x="0" y="152400"/>
            <a:ext cx="5867400" cy="1524000"/>
          </a:xfrm>
        </p:spPr>
        <p:txBody>
          <a:bodyPr/>
          <a:lstStyle/>
          <a:p>
            <a:pPr algn="r" eaLnBrk="1" hangingPunct="1"/>
            <a:r>
              <a:rPr lang="fr-BE" altLang="fr-FR" sz="2800" b="1" smtClean="0">
                <a:solidFill>
                  <a:srgbClr val="000099"/>
                </a:solidFill>
                <a:effectLst/>
              </a:rPr>
              <a:t>Soit 3 processus structurels européens parallèles</a:t>
            </a:r>
            <a:br>
              <a:rPr lang="fr-BE" altLang="fr-FR" sz="2800" b="1" smtClean="0">
                <a:solidFill>
                  <a:srgbClr val="000099"/>
                </a:solidFill>
                <a:effectLst/>
              </a:rPr>
            </a:br>
            <a:r>
              <a:rPr lang="fr-BE" altLang="fr-FR" sz="2800" b="1" smtClean="0">
                <a:solidFill>
                  <a:srgbClr val="000099"/>
                </a:solidFill>
                <a:effectLst/>
              </a:rPr>
              <a:t>qui coexistent …</a:t>
            </a:r>
            <a:endParaRPr lang="fr-FR" altLang="fr-FR" sz="2800" b="1" smtClean="0">
              <a:solidFill>
                <a:srgbClr val="000099"/>
              </a:solidFill>
              <a:effectLst/>
            </a:endParaRPr>
          </a:p>
        </p:txBody>
      </p:sp>
      <p:sp>
        <p:nvSpPr>
          <p:cNvPr id="20484" name="Espace réservé du contenu 2"/>
          <p:cNvSpPr>
            <a:spLocks noGrp="1"/>
          </p:cNvSpPr>
          <p:nvPr>
            <p:ph type="body" idx="1"/>
          </p:nvPr>
        </p:nvSpPr>
        <p:spPr>
          <a:xfrm>
            <a:off x="228600" y="1524000"/>
            <a:ext cx="8763000" cy="4953000"/>
          </a:xfrm>
        </p:spPr>
        <p:txBody>
          <a:bodyPr/>
          <a:lstStyle/>
          <a:p>
            <a:pPr eaLnBrk="1" hangingPunct="1">
              <a:lnSpc>
                <a:spcPct val="80000"/>
              </a:lnSpc>
            </a:pPr>
            <a:r>
              <a:rPr lang="fr-BE" altLang="fr-FR" sz="2800" b="1" smtClean="0">
                <a:solidFill>
                  <a:srgbClr val="FF0000"/>
                </a:solidFill>
                <a:effectLst/>
              </a:rPr>
              <a:t>Obligatoires</a:t>
            </a:r>
          </a:p>
          <a:p>
            <a:pPr eaLnBrk="1" hangingPunct="1">
              <a:lnSpc>
                <a:spcPct val="80000"/>
              </a:lnSpc>
              <a:buFont typeface="Wingdings" panose="05000000000000000000" pitchFamily="2" charset="2"/>
              <a:buNone/>
            </a:pPr>
            <a:r>
              <a:rPr lang="fr-BE" altLang="fr-FR" sz="900" b="1" smtClean="0">
                <a:effectLst/>
              </a:rPr>
              <a:t> </a:t>
            </a:r>
          </a:p>
          <a:p>
            <a:pPr lvl="1" eaLnBrk="1" hangingPunct="1">
              <a:lnSpc>
                <a:spcPct val="80000"/>
              </a:lnSpc>
            </a:pPr>
            <a:r>
              <a:rPr lang="fr-BE" altLang="fr-FR" sz="2400" b="1" smtClean="0">
                <a:solidFill>
                  <a:srgbClr val="000099"/>
                </a:solidFill>
                <a:effectLst/>
                <a:latin typeface="Arial Narrow" panose="020B0606020202030204" pitchFamily="34" charset="0"/>
              </a:rPr>
              <a:t>Directive 2005/36/EC amendée par la Directive 2013/55/UE</a:t>
            </a:r>
            <a:r>
              <a:rPr lang="fr-BE" altLang="fr-FR" sz="2400" smtClean="0">
                <a:solidFill>
                  <a:srgbClr val="000099"/>
                </a:solidFill>
                <a:effectLst/>
                <a:latin typeface="Arial Narrow" panose="020B0606020202030204" pitchFamily="34" charset="0"/>
              </a:rPr>
              <a:t> </a:t>
            </a:r>
            <a:r>
              <a:rPr lang="fr-BE" altLang="fr-FR" sz="2400" smtClean="0">
                <a:effectLst/>
                <a:latin typeface="Arial Narrow" panose="020B0606020202030204" pitchFamily="34" charset="0"/>
              </a:rPr>
              <a:t>= directive sectorielle qui vise à créer une Europe compétitive et attractive, notamment par la régulation à l’accès à l’exercice professionnel (libre circulation) dans les 28 Etats membres de l’Union européenne</a:t>
            </a:r>
          </a:p>
          <a:p>
            <a:pPr lvl="1" eaLnBrk="1" hangingPunct="1">
              <a:lnSpc>
                <a:spcPct val="80000"/>
              </a:lnSpc>
            </a:pPr>
            <a:r>
              <a:rPr lang="fr-BE" altLang="fr-FR" sz="2400" b="1" smtClean="0">
                <a:solidFill>
                  <a:srgbClr val="000099"/>
                </a:solidFill>
                <a:effectLst/>
                <a:latin typeface="Arial Narrow" panose="020B0606020202030204" pitchFamily="34" charset="0"/>
              </a:rPr>
              <a:t>Cadre Européen de Certification - CEC</a:t>
            </a:r>
            <a:r>
              <a:rPr lang="fr-BE" altLang="fr-FR" sz="2400" b="1" smtClean="0">
                <a:effectLst/>
                <a:latin typeface="Arial Narrow" panose="020B0606020202030204" pitchFamily="34" charset="0"/>
              </a:rPr>
              <a:t>    		            </a:t>
            </a:r>
            <a:r>
              <a:rPr lang="fr-BE" altLang="fr-FR" sz="2400" smtClean="0">
                <a:effectLst/>
                <a:latin typeface="Arial Narrow" panose="020B0606020202030204" pitchFamily="34" charset="0"/>
              </a:rPr>
              <a:t>European Qualification Framework – EQF = Certification européenne des qualifications (classification par 8 niveaux)</a:t>
            </a:r>
            <a:r>
              <a:rPr lang="fr-BE" altLang="fr-FR" sz="2400" smtClean="0">
                <a:effectLst/>
              </a:rPr>
              <a:t> </a:t>
            </a:r>
          </a:p>
          <a:p>
            <a:pPr eaLnBrk="1" hangingPunct="1">
              <a:lnSpc>
                <a:spcPct val="80000"/>
              </a:lnSpc>
            </a:pPr>
            <a:r>
              <a:rPr lang="fr-BE" altLang="fr-FR" sz="2800" b="1" smtClean="0">
                <a:solidFill>
                  <a:srgbClr val="006600"/>
                </a:solidFill>
                <a:effectLst/>
              </a:rPr>
              <a:t>Non obligatoire</a:t>
            </a:r>
          </a:p>
          <a:p>
            <a:pPr eaLnBrk="1" hangingPunct="1">
              <a:lnSpc>
                <a:spcPct val="80000"/>
              </a:lnSpc>
              <a:buFont typeface="Wingdings" panose="05000000000000000000" pitchFamily="2" charset="2"/>
              <a:buNone/>
            </a:pPr>
            <a:endParaRPr lang="fr-BE" altLang="fr-FR" sz="800" b="1" smtClean="0">
              <a:effectLst/>
            </a:endParaRPr>
          </a:p>
          <a:p>
            <a:pPr lvl="1" eaLnBrk="1" hangingPunct="1">
              <a:lnSpc>
                <a:spcPct val="80000"/>
              </a:lnSpc>
            </a:pPr>
            <a:r>
              <a:rPr lang="fr-BE" altLang="fr-FR" sz="2400" b="1" smtClean="0">
                <a:solidFill>
                  <a:srgbClr val="000099"/>
                </a:solidFill>
                <a:effectLst/>
                <a:latin typeface="Arial Narrow" panose="020B0606020202030204" pitchFamily="34" charset="0"/>
              </a:rPr>
              <a:t>Accords de Bologne</a:t>
            </a:r>
            <a:r>
              <a:rPr lang="fr-BE" altLang="fr-FR" sz="2400" smtClean="0">
                <a:solidFill>
                  <a:srgbClr val="000099"/>
                </a:solidFill>
                <a:effectLst/>
                <a:latin typeface="Arial Narrow" panose="020B0606020202030204" pitchFamily="34" charset="0"/>
              </a:rPr>
              <a:t> </a:t>
            </a:r>
            <a:r>
              <a:rPr lang="fr-BE" altLang="fr-FR" sz="2400" smtClean="0">
                <a:effectLst/>
                <a:latin typeface="Arial Narrow" panose="020B0606020202030204" pitchFamily="34" charset="0"/>
              </a:rPr>
              <a:t>= processus intergouvernemental et volontaire regroupant actuellement 47 pays d’Europe qui vise à créer une plus grande cohérence, transparence et compatibilité (notamment ECTS ou crédits transférables) au sein de l’Enseignement supérieur européen</a:t>
            </a:r>
          </a:p>
        </p:txBody>
      </p:sp>
      <p:sp>
        <p:nvSpPr>
          <p:cNvPr id="11" name="Espace réservé du numéro de diapositive 10"/>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1ADD216A-ED44-4A56-8D88-B007651F209D}" type="slidenum">
              <a:rPr lang="fr-FR" sz="1400">
                <a:effectLst>
                  <a:outerShdw blurRad="38100" dist="38100" dir="2700000" algn="tl">
                    <a:srgbClr val="FFFFFF"/>
                  </a:outerShdw>
                </a:effectLst>
                <a:latin typeface="Arial" charset="0"/>
                <a:cs typeface="+mn-cs"/>
              </a:rPr>
              <a:pPr algn="r" eaLnBrk="1" hangingPunct="1">
                <a:defRPr/>
              </a:pPr>
              <a:t>16</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pic>
        <p:nvPicPr>
          <p:cNvPr id="20487" name="Picture 9" descr="media_xl_446244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228600"/>
            <a:ext cx="28098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EB9F65E4-BE1D-4F22-ABD7-B3F7A2DA8826}" type="slidenum">
              <a:rPr lang="fr-FR"/>
              <a:pPr>
                <a:defRPr/>
              </a:pPr>
              <a:t>17</a:t>
            </a:fld>
            <a:endParaRPr lang="fr-FR"/>
          </a:p>
        </p:txBody>
      </p:sp>
      <p:sp>
        <p:nvSpPr>
          <p:cNvPr id="22529" name="Espace réservé du contenu 2"/>
          <p:cNvSpPr>
            <a:spLocks noGrp="1"/>
          </p:cNvSpPr>
          <p:nvPr>
            <p:ph idx="1"/>
          </p:nvPr>
        </p:nvSpPr>
        <p:spPr>
          <a:xfrm>
            <a:off x="0" y="2570163"/>
            <a:ext cx="8991600" cy="3811587"/>
          </a:xfrm>
        </p:spPr>
        <p:txBody>
          <a:bodyPr/>
          <a:lstStyle/>
          <a:p>
            <a:pPr algn="ctr">
              <a:buFont typeface="Arial" charset="0"/>
              <a:buNone/>
              <a:defRPr/>
            </a:pPr>
            <a:r>
              <a:rPr lang="fr-BE" sz="2800" dirty="0" smtClean="0">
                <a:solidFill>
                  <a:srgbClr val="006600"/>
                </a:solidFill>
                <a:effectLst>
                  <a:outerShdw blurRad="38100" dist="38100" dir="2700000" algn="tl">
                    <a:srgbClr val="C0C0C0"/>
                  </a:outerShdw>
                </a:effectLst>
              </a:rPr>
              <a:t>	</a:t>
            </a:r>
            <a:r>
              <a:rPr lang="fr-BE" sz="2800" b="1" dirty="0" smtClean="0">
                <a:solidFill>
                  <a:srgbClr val="000099"/>
                </a:solidFill>
                <a:effectLst/>
              </a:rPr>
              <a:t>DIRECTIVE 2013/55/UE</a:t>
            </a:r>
            <a:endParaRPr lang="fr-BE" sz="2800" dirty="0" smtClean="0">
              <a:solidFill>
                <a:srgbClr val="000099"/>
              </a:solidFill>
              <a:effectLst/>
            </a:endParaRPr>
          </a:p>
          <a:p>
            <a:pPr algn="ctr">
              <a:buFont typeface="Arial" charset="0"/>
              <a:buNone/>
              <a:defRPr/>
            </a:pPr>
            <a:r>
              <a:rPr lang="fr-BE" sz="2800" dirty="0" smtClean="0">
                <a:solidFill>
                  <a:srgbClr val="006600"/>
                </a:solidFill>
                <a:effectLst/>
              </a:rPr>
              <a:t>DU PARLEMENT EUROPÉEN ET DU CONSEIL</a:t>
            </a:r>
          </a:p>
          <a:p>
            <a:pPr algn="ctr">
              <a:buFont typeface="Arial" charset="0"/>
              <a:buNone/>
              <a:defRPr/>
            </a:pPr>
            <a:r>
              <a:rPr lang="fr-BE" sz="2800" dirty="0" smtClean="0">
                <a:solidFill>
                  <a:srgbClr val="006600"/>
                </a:solidFill>
                <a:effectLst/>
                <a:latin typeface="Arial Narrow" pitchFamily="34" charset="0"/>
              </a:rPr>
              <a:t>du 20 novembre 2013 – Journal Officiel </a:t>
            </a:r>
            <a:r>
              <a:rPr lang="fr-BE" sz="2800" b="1" dirty="0" smtClean="0">
                <a:solidFill>
                  <a:srgbClr val="006600"/>
                </a:solidFill>
                <a:effectLst/>
                <a:latin typeface="Arial Narrow" pitchFamily="34" charset="0"/>
              </a:rPr>
              <a:t>28 décembre 2013</a:t>
            </a:r>
          </a:p>
          <a:p>
            <a:pPr>
              <a:lnSpc>
                <a:spcPct val="150000"/>
              </a:lnSpc>
              <a:buFont typeface="Arial" charset="0"/>
              <a:buNone/>
              <a:defRPr/>
            </a:pPr>
            <a:r>
              <a:rPr lang="fr-BE" sz="2800" dirty="0" smtClean="0">
                <a:solidFill>
                  <a:srgbClr val="006600"/>
                </a:solidFill>
                <a:effectLst/>
              </a:rPr>
              <a:t> </a:t>
            </a:r>
            <a:r>
              <a:rPr lang="fr-BE" sz="2800" dirty="0" smtClean="0">
                <a:effectLst/>
              </a:rPr>
              <a:t>		</a:t>
            </a:r>
          </a:p>
          <a:p>
            <a:pPr>
              <a:buFont typeface="Arial" charset="0"/>
              <a:buNone/>
              <a:defRPr/>
            </a:pPr>
            <a:r>
              <a:rPr lang="fr-BE" sz="2800" b="1" dirty="0" smtClean="0">
                <a:effectLst/>
              </a:rPr>
              <a:t>			</a:t>
            </a:r>
            <a:r>
              <a:rPr lang="fr-BE" sz="2400" b="1" dirty="0" smtClean="0">
                <a:solidFill>
                  <a:srgbClr val="9900CC"/>
                </a:solidFill>
                <a:effectLst/>
              </a:rPr>
              <a:t>Deux ans</a:t>
            </a:r>
            <a:r>
              <a:rPr lang="fr-BE" sz="2400" dirty="0" smtClean="0">
                <a:solidFill>
                  <a:srgbClr val="9900CC"/>
                </a:solidFill>
                <a:effectLst/>
              </a:rPr>
              <a:t> pour mettre en œuvre la Directive 2013/55/UE dans les 28 pays de l’Union européenne et évaluation à partir du </a:t>
            </a:r>
            <a:r>
              <a:rPr lang="fr-BE" sz="2400" b="1" dirty="0" smtClean="0">
                <a:solidFill>
                  <a:srgbClr val="FF0000"/>
                </a:solidFill>
                <a:effectLst/>
              </a:rPr>
              <a:t>18 janvier 2016</a:t>
            </a:r>
            <a:r>
              <a:rPr lang="fr-BE" sz="2400" dirty="0" smtClean="0">
                <a:solidFill>
                  <a:srgbClr val="FF0000"/>
                </a:solidFill>
                <a:effectLst/>
              </a:rPr>
              <a:t>.</a:t>
            </a:r>
            <a:endParaRPr lang="fr-BE" dirty="0" smtClean="0">
              <a:effectLst/>
            </a:endParaRPr>
          </a:p>
        </p:txBody>
      </p:sp>
      <p:sp>
        <p:nvSpPr>
          <p:cNvPr id="21508" name="AutoShape 8"/>
          <p:cNvSpPr>
            <a:spLocks noChangeArrowheads="1"/>
          </p:cNvSpPr>
          <p:nvPr/>
        </p:nvSpPr>
        <p:spPr bwMode="auto">
          <a:xfrm>
            <a:off x="762000" y="4191000"/>
            <a:ext cx="1081088" cy="1152525"/>
          </a:xfrm>
          <a:prstGeom prst="curvedRightArrow">
            <a:avLst>
              <a:gd name="adj1" fmla="val 21322"/>
              <a:gd name="adj2" fmla="val 42643"/>
              <a:gd name="adj3" fmla="val 33333"/>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latin typeface="Calibri" panose="020F0502020204030204" pitchFamily="34" charset="0"/>
            </a:endParaRPr>
          </a:p>
        </p:txBody>
      </p:sp>
      <p:pic>
        <p:nvPicPr>
          <p:cNvPr id="2150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8038" y="381000"/>
            <a:ext cx="27781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3416300" y="1828800"/>
            <a:ext cx="2451100" cy="369888"/>
          </a:xfrm>
          <a:prstGeom prst="rect">
            <a:avLst/>
          </a:prstGeom>
          <a:noFill/>
          <a:ln w="9525">
            <a:noFill/>
            <a:miter lim="800000"/>
            <a:headEnd/>
            <a:tailEnd/>
          </a:ln>
        </p:spPr>
        <p:txBody>
          <a:bodyPr wrap="none">
            <a:spAutoFit/>
          </a:bodyPr>
          <a:lstStyle/>
          <a:p>
            <a:pPr eaLnBrk="1" hangingPunct="1">
              <a:defRPr/>
            </a:pPr>
            <a:r>
              <a:rPr lang="fr-BE" b="1" dirty="0">
                <a:solidFill>
                  <a:schemeClr val="bg1">
                    <a:lumMod val="50000"/>
                  </a:schemeClr>
                </a:solidFill>
                <a:latin typeface="Calibri" pitchFamily="34" charset="0"/>
                <a:cs typeface="Arial" charset="0"/>
              </a:rPr>
              <a:t>PARLEMENT EUROPÉEN</a:t>
            </a:r>
          </a:p>
        </p:txBody>
      </p:sp>
      <p:sp>
        <p:nvSpPr>
          <p:cNvPr id="10" name="Espace réservé du numéro de diapositive 9"/>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81AD5D9C-8EB7-4320-908B-C939FE87D82D}" type="slidenum">
              <a:rPr lang="fr-FR" sz="1400">
                <a:effectLst>
                  <a:outerShdw blurRad="38100" dist="38100" dir="2700000" algn="tl">
                    <a:srgbClr val="FFFFFF"/>
                  </a:outerShdw>
                </a:effectLst>
                <a:latin typeface="Arial" charset="0"/>
                <a:cs typeface="+mn-cs"/>
              </a:rPr>
              <a:pPr algn="r" eaLnBrk="1" hangingPunct="1">
                <a:defRPr/>
              </a:pPr>
              <a:t>17</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p>
            <a:pPr>
              <a:defRPr/>
            </a:pPr>
            <a:fld id="{4F357F79-B206-41A5-8AE1-8AEDA0E108BD}" type="slidenum">
              <a:rPr lang="fr-FR"/>
              <a:pPr>
                <a:defRPr/>
              </a:pPr>
              <a:t>18</a:t>
            </a:fld>
            <a:endParaRPr lang="fr-FR"/>
          </a:p>
        </p:txBody>
      </p:sp>
      <p:sp>
        <p:nvSpPr>
          <p:cNvPr id="22531" name="Rectangle 2"/>
          <p:cNvSpPr>
            <a:spLocks noGrp="1" noChangeArrowheads="1"/>
          </p:cNvSpPr>
          <p:nvPr>
            <p:ph type="title"/>
          </p:nvPr>
        </p:nvSpPr>
        <p:spPr>
          <a:xfrm>
            <a:off x="0" y="0"/>
            <a:ext cx="9144000" cy="990600"/>
          </a:xfrm>
        </p:spPr>
        <p:txBody>
          <a:bodyPr/>
          <a:lstStyle/>
          <a:p>
            <a:r>
              <a:rPr lang="fr-BE" altLang="fr-FR" sz="3200" b="1" smtClean="0">
                <a:solidFill>
                  <a:srgbClr val="336699"/>
                </a:solidFill>
                <a:effectLst/>
              </a:rPr>
              <a:t>Directive sectorielle 2013/55/UE</a:t>
            </a:r>
            <a:endParaRPr lang="fr-FR" altLang="fr-FR" sz="3200" b="1" smtClean="0">
              <a:solidFill>
                <a:srgbClr val="336699"/>
              </a:solidFill>
              <a:effectLst/>
            </a:endParaRPr>
          </a:p>
        </p:txBody>
      </p:sp>
      <p:sp>
        <p:nvSpPr>
          <p:cNvPr id="23554" name="Rectangle 3"/>
          <p:cNvSpPr>
            <a:spLocks noGrp="1" noChangeArrowheads="1"/>
          </p:cNvSpPr>
          <p:nvPr>
            <p:ph type="body" idx="1"/>
          </p:nvPr>
        </p:nvSpPr>
        <p:spPr>
          <a:xfrm>
            <a:off x="228600" y="914400"/>
            <a:ext cx="8915400" cy="6096000"/>
          </a:xfrm>
        </p:spPr>
        <p:txBody>
          <a:bodyPr/>
          <a:lstStyle/>
          <a:p>
            <a:pPr>
              <a:lnSpc>
                <a:spcPct val="150000"/>
              </a:lnSpc>
              <a:defRPr/>
            </a:pPr>
            <a:r>
              <a:rPr lang="fr-BE" altLang="fr-FR" sz="2900" b="1" smtClean="0">
                <a:effectLst/>
              </a:rPr>
              <a:t>Concerne 7 titres de base</a:t>
            </a:r>
          </a:p>
          <a:p>
            <a:pPr lvl="1">
              <a:lnSpc>
                <a:spcPct val="150000"/>
              </a:lnSpc>
              <a:defRPr/>
            </a:pPr>
            <a:r>
              <a:rPr lang="fr-BE" altLang="fr-FR" sz="2400" smtClean="0">
                <a:effectLst/>
              </a:rPr>
              <a:t>Médecins</a:t>
            </a:r>
          </a:p>
          <a:p>
            <a:pPr lvl="1">
              <a:lnSpc>
                <a:spcPct val="150000"/>
              </a:lnSpc>
              <a:defRPr/>
            </a:pPr>
            <a:r>
              <a:rPr lang="fr-BE" altLang="fr-FR" sz="2400" smtClean="0">
                <a:effectLst/>
              </a:rPr>
              <a:t>Pharmaciens</a:t>
            </a:r>
          </a:p>
          <a:p>
            <a:pPr lvl="1">
              <a:lnSpc>
                <a:spcPct val="150000"/>
              </a:lnSpc>
              <a:defRPr/>
            </a:pPr>
            <a:r>
              <a:rPr lang="fr-BE" altLang="fr-FR" sz="2400" smtClean="0">
                <a:effectLst/>
              </a:rPr>
              <a:t>Dentistes</a:t>
            </a:r>
          </a:p>
          <a:p>
            <a:pPr lvl="1">
              <a:lnSpc>
                <a:spcPct val="150000"/>
              </a:lnSpc>
              <a:defRPr/>
            </a:pPr>
            <a:r>
              <a:rPr lang="fr-BE" altLang="fr-FR" sz="2400" smtClean="0">
                <a:effectLst/>
              </a:rPr>
              <a:t>Vétérinaires</a:t>
            </a:r>
          </a:p>
          <a:p>
            <a:pPr lvl="1">
              <a:lnSpc>
                <a:spcPct val="150000"/>
              </a:lnSpc>
              <a:defRPr/>
            </a:pPr>
            <a:r>
              <a:rPr lang="fr-BE" altLang="fr-FR" sz="2400" smtClean="0">
                <a:effectLst/>
              </a:rPr>
              <a:t>Sages-femmes</a:t>
            </a:r>
          </a:p>
          <a:p>
            <a:pPr lvl="1">
              <a:lnSpc>
                <a:spcPct val="150000"/>
              </a:lnSpc>
              <a:defRPr/>
            </a:pPr>
            <a:r>
              <a:rPr lang="fr-BE" altLang="fr-FR" sz="2400" b="1" smtClean="0">
                <a:effectLst/>
              </a:rPr>
              <a:t>Infirmiers</a:t>
            </a:r>
          </a:p>
          <a:p>
            <a:pPr lvl="1">
              <a:lnSpc>
                <a:spcPct val="150000"/>
              </a:lnSpc>
              <a:defRPr/>
            </a:pPr>
            <a:r>
              <a:rPr lang="fr-BE" altLang="fr-FR" sz="2400" smtClean="0">
                <a:effectLst/>
              </a:rPr>
              <a:t>Architectes</a:t>
            </a:r>
          </a:p>
          <a:p>
            <a:pPr>
              <a:lnSpc>
                <a:spcPct val="120000"/>
              </a:lnSpc>
              <a:buFont typeface="Wingdings" panose="05000000000000000000" pitchFamily="2" charset="2"/>
              <a:buNone/>
              <a:defRPr/>
            </a:pPr>
            <a:endParaRPr lang="fr-BE" altLang="fr-FR" sz="1200" smtClean="0">
              <a:effectLst>
                <a:outerShdw blurRad="38100" dist="38100" dir="2700000" algn="tl">
                  <a:srgbClr val="C0C0C0"/>
                </a:outerShdw>
              </a:effectLst>
            </a:endParaRPr>
          </a:p>
        </p:txBody>
      </p:sp>
      <p:pic>
        <p:nvPicPr>
          <p:cNvPr id="22533" name="Picture 5" descr="Drapeau + pont U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2800" y="3311525"/>
            <a:ext cx="28956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143000"/>
            <a:ext cx="24384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numéro de diapositive 11"/>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F54CA2D2-F673-4741-972B-7FC8EE7DD492}" type="slidenum">
              <a:rPr lang="fr-FR" sz="1400">
                <a:effectLst>
                  <a:outerShdw blurRad="38100" dist="38100" dir="2700000" algn="tl">
                    <a:srgbClr val="FFFFFF"/>
                  </a:outerShdw>
                </a:effectLst>
                <a:latin typeface="Arial" charset="0"/>
                <a:cs typeface="+mn-cs"/>
              </a:rPr>
              <a:pPr algn="r" eaLnBrk="1" hangingPunct="1">
                <a:defRPr/>
              </a:pPr>
              <a:t>18</a:t>
            </a:fld>
            <a:endParaRPr lang="fr-FR" sz="1400">
              <a:effectLst>
                <a:outerShdw blurRad="38100" dist="38100" dir="2700000" algn="tl">
                  <a:srgbClr val="FFFFFF"/>
                </a:outerShdw>
              </a:effectLst>
              <a:latin typeface="Arial" charset="0"/>
              <a:cs typeface="+mn-cs"/>
            </a:endParaRPr>
          </a:p>
        </p:txBody>
      </p:sp>
      <p:pic>
        <p:nvPicPr>
          <p:cNvPr id="2253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6248400"/>
            <a:ext cx="914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EF9EE3DE-927D-446B-87FA-5CD83D22304E}" type="slidenum">
              <a:rPr lang="fr-FR"/>
              <a:pPr>
                <a:defRPr/>
              </a:pPr>
              <a:t>19</a:t>
            </a:fld>
            <a:endParaRPr lang="fr-FR"/>
          </a:p>
        </p:txBody>
      </p:sp>
      <p:sp>
        <p:nvSpPr>
          <p:cNvPr id="23555" name="Rectangle 3"/>
          <p:cNvSpPr>
            <a:spLocks noGrp="1" noChangeArrowheads="1"/>
          </p:cNvSpPr>
          <p:nvPr>
            <p:ph type="body" idx="1"/>
          </p:nvPr>
        </p:nvSpPr>
        <p:spPr>
          <a:xfrm>
            <a:off x="228600" y="1196975"/>
            <a:ext cx="8915400" cy="5545138"/>
          </a:xfrm>
        </p:spPr>
        <p:txBody>
          <a:bodyPr/>
          <a:lstStyle/>
          <a:p>
            <a:pPr>
              <a:lnSpc>
                <a:spcPct val="90000"/>
              </a:lnSpc>
            </a:pPr>
            <a:r>
              <a:rPr lang="fr-BE" altLang="fr-FR" sz="2800" smtClean="0">
                <a:effectLst/>
                <a:latin typeface="Arial Narrow" panose="020B0606020202030204" pitchFamily="34" charset="0"/>
              </a:rPr>
              <a:t>Reconnaissance automatique de </a:t>
            </a:r>
            <a:r>
              <a:rPr lang="fr-BE" altLang="fr-FR" sz="2800" b="1" smtClean="0">
                <a:effectLst/>
                <a:latin typeface="Arial Narrow" panose="020B0606020202030204" pitchFamily="34" charset="0"/>
              </a:rPr>
              <a:t>l’infirmier responsable de soins généraux </a:t>
            </a:r>
            <a:r>
              <a:rPr lang="fr-BE" altLang="fr-FR" sz="2800" smtClean="0">
                <a:effectLst/>
                <a:latin typeface="Arial Narrow" panose="020B0606020202030204" pitchFamily="34" charset="0"/>
              </a:rPr>
              <a:t>(IRSG) sous certaines conditions de formation (art. 31)</a:t>
            </a:r>
            <a:endParaRPr lang="fr-BE" altLang="fr-FR" sz="2800" smtClean="0">
              <a:solidFill>
                <a:srgbClr val="0070C0"/>
              </a:solidFill>
              <a:effectLst/>
              <a:latin typeface="Arial Narrow" panose="020B0606020202030204" pitchFamily="34" charset="0"/>
            </a:endParaRPr>
          </a:p>
          <a:p>
            <a:pPr>
              <a:lnSpc>
                <a:spcPct val="70000"/>
              </a:lnSpc>
              <a:buFont typeface="Wingdings" panose="05000000000000000000" pitchFamily="2" charset="2"/>
              <a:buNone/>
            </a:pPr>
            <a:endParaRPr lang="fr-BE" altLang="fr-FR" sz="800" smtClean="0">
              <a:effectLst/>
              <a:latin typeface="Arial Narrow" panose="020B0606020202030204" pitchFamily="34" charset="0"/>
            </a:endParaRPr>
          </a:p>
          <a:p>
            <a:pPr>
              <a:lnSpc>
                <a:spcPct val="70000"/>
              </a:lnSpc>
            </a:pPr>
            <a:r>
              <a:rPr lang="fr-BE" altLang="fr-FR" sz="2800" b="1" i="1" smtClean="0">
                <a:solidFill>
                  <a:srgbClr val="FF0000"/>
                </a:solidFill>
                <a:effectLst/>
                <a:latin typeface="Arial Narrow" panose="020B0606020202030204" pitchFamily="34" charset="0"/>
              </a:rPr>
              <a:t>10</a:t>
            </a:r>
            <a:r>
              <a:rPr lang="fr-BE" altLang="fr-FR" sz="2800" smtClean="0">
                <a:effectLst/>
                <a:latin typeface="Arial Narrow" panose="020B0606020202030204" pitchFamily="34" charset="0"/>
              </a:rPr>
              <a:t> ou </a:t>
            </a:r>
            <a:r>
              <a:rPr lang="fr-BE" altLang="fr-FR" sz="2800" b="1" smtClean="0">
                <a:solidFill>
                  <a:srgbClr val="006600"/>
                </a:solidFill>
                <a:effectLst/>
                <a:latin typeface="Arial Narrow" panose="020B0606020202030204" pitchFamily="34" charset="0"/>
              </a:rPr>
              <a:t>12 ans d’études de base</a:t>
            </a:r>
          </a:p>
          <a:p>
            <a:pPr>
              <a:lnSpc>
                <a:spcPct val="70000"/>
              </a:lnSpc>
              <a:buFont typeface="Arial" panose="020B0604020202020204" pitchFamily="34" charset="0"/>
              <a:buNone/>
            </a:pPr>
            <a:endParaRPr lang="fr-BE" altLang="fr-FR" sz="800" b="1" smtClean="0">
              <a:solidFill>
                <a:srgbClr val="006600"/>
              </a:solidFill>
              <a:effectLst/>
              <a:latin typeface="Arial Narrow" panose="020B0606020202030204" pitchFamily="34" charset="0"/>
            </a:endParaRPr>
          </a:p>
          <a:p>
            <a:pPr>
              <a:lnSpc>
                <a:spcPct val="70000"/>
              </a:lnSpc>
            </a:pPr>
            <a:r>
              <a:rPr lang="fr-BE" altLang="fr-FR" sz="2800" smtClean="0">
                <a:effectLst/>
                <a:latin typeface="Arial Narrow" panose="020B0606020202030204" pitchFamily="34" charset="0"/>
              </a:rPr>
              <a:t>Minimum </a:t>
            </a:r>
            <a:r>
              <a:rPr lang="fr-BE" altLang="fr-FR" sz="2800" b="1" smtClean="0">
                <a:solidFill>
                  <a:srgbClr val="006600"/>
                </a:solidFill>
                <a:effectLst/>
                <a:latin typeface="Arial Narrow" panose="020B0606020202030204" pitchFamily="34" charset="0"/>
              </a:rPr>
              <a:t>4600 heures </a:t>
            </a:r>
            <a:r>
              <a:rPr lang="fr-BE" altLang="fr-FR" sz="2800" smtClean="0">
                <a:effectLst/>
                <a:latin typeface="Arial Narrow" panose="020B0606020202030204" pitchFamily="34" charset="0"/>
              </a:rPr>
              <a:t>d’enseignement théorique et clinique</a:t>
            </a:r>
          </a:p>
          <a:p>
            <a:pPr>
              <a:lnSpc>
                <a:spcPct val="70000"/>
              </a:lnSpc>
              <a:buFontTx/>
              <a:buNone/>
            </a:pPr>
            <a:r>
              <a:rPr lang="fr-BE" altLang="fr-FR" sz="2800" smtClean="0">
                <a:effectLst/>
                <a:latin typeface="Arial Narrow" panose="020B0606020202030204" pitchFamily="34" charset="0"/>
              </a:rPr>
              <a:t>	           </a:t>
            </a:r>
            <a:r>
              <a:rPr lang="fr-BE" altLang="fr-FR" sz="2800" b="1" smtClean="0">
                <a:solidFill>
                  <a:srgbClr val="FF0000"/>
                </a:solidFill>
                <a:effectLst/>
                <a:latin typeface="Arial Narrow" panose="020B0606020202030204" pitchFamily="34" charset="0"/>
              </a:rPr>
              <a:t>et</a:t>
            </a:r>
          </a:p>
          <a:p>
            <a:pPr>
              <a:lnSpc>
                <a:spcPct val="70000"/>
              </a:lnSpc>
            </a:pPr>
            <a:r>
              <a:rPr lang="fr-BE" altLang="fr-FR" sz="2800" smtClean="0">
                <a:effectLst/>
                <a:latin typeface="Arial Narrow" panose="020B0606020202030204" pitchFamily="34" charset="0"/>
              </a:rPr>
              <a:t>Durée des études: </a:t>
            </a:r>
            <a:r>
              <a:rPr lang="fr-BE" altLang="fr-FR" sz="2800" b="1" smtClean="0">
                <a:solidFill>
                  <a:srgbClr val="006600"/>
                </a:solidFill>
                <a:effectLst/>
                <a:latin typeface="Arial Narrow" panose="020B0606020202030204" pitchFamily="34" charset="0"/>
              </a:rPr>
              <a:t>au moins 3 ans</a:t>
            </a:r>
          </a:p>
          <a:p>
            <a:pPr>
              <a:lnSpc>
                <a:spcPct val="70000"/>
              </a:lnSpc>
              <a:buFont typeface="Arial" panose="020B0604020202020204" pitchFamily="34" charset="0"/>
              <a:buNone/>
            </a:pPr>
            <a:endParaRPr lang="fr-BE" altLang="fr-FR" sz="800" b="1" smtClean="0">
              <a:effectLst/>
              <a:latin typeface="Arial Narrow" panose="020B0606020202030204" pitchFamily="34" charset="0"/>
            </a:endParaRPr>
          </a:p>
          <a:p>
            <a:pPr>
              <a:lnSpc>
                <a:spcPct val="70000"/>
              </a:lnSpc>
            </a:pPr>
            <a:r>
              <a:rPr lang="fr-BE" altLang="fr-FR" sz="2800" b="1" smtClean="0">
                <a:solidFill>
                  <a:srgbClr val="7030A0"/>
                </a:solidFill>
                <a:effectLst/>
                <a:latin typeface="Arial Narrow" panose="020B0606020202030204" pitchFamily="34" charset="0"/>
              </a:rPr>
              <a:t>Répartition</a:t>
            </a:r>
            <a:r>
              <a:rPr lang="fr-BE" altLang="fr-FR" sz="2800" smtClean="0">
                <a:effectLst/>
                <a:latin typeface="Arial Narrow" panose="020B0606020202030204" pitchFamily="34" charset="0"/>
              </a:rPr>
              <a:t> :</a:t>
            </a:r>
          </a:p>
          <a:p>
            <a:pPr>
              <a:lnSpc>
                <a:spcPct val="70000"/>
              </a:lnSpc>
              <a:buFont typeface="Arial" panose="020B0604020202020204" pitchFamily="34" charset="0"/>
              <a:buNone/>
            </a:pPr>
            <a:endParaRPr lang="fr-BE" altLang="fr-FR" sz="1000" smtClean="0">
              <a:effectLst/>
              <a:latin typeface="Arial Narrow" panose="020B0606020202030204" pitchFamily="34" charset="0"/>
            </a:endParaRPr>
          </a:p>
          <a:p>
            <a:pPr lvl="1">
              <a:lnSpc>
                <a:spcPct val="70000"/>
              </a:lnSpc>
            </a:pPr>
            <a:r>
              <a:rPr lang="fr-BE" altLang="fr-FR" b="1" smtClean="0">
                <a:solidFill>
                  <a:srgbClr val="006600"/>
                </a:solidFill>
                <a:effectLst/>
                <a:latin typeface="Arial Narrow" panose="020B0606020202030204" pitchFamily="34" charset="0"/>
              </a:rPr>
              <a:t>2.300 heures de théorie/2.300 heures de pratique</a:t>
            </a:r>
          </a:p>
          <a:p>
            <a:pPr lvl="1">
              <a:lnSpc>
                <a:spcPct val="80000"/>
              </a:lnSpc>
            </a:pPr>
            <a:r>
              <a:rPr lang="fr-BE" altLang="fr-FR" smtClean="0">
                <a:solidFill>
                  <a:srgbClr val="006600"/>
                </a:solidFill>
                <a:effectLst/>
                <a:latin typeface="Arial Narrow" panose="020B0606020202030204" pitchFamily="34" charset="0"/>
              </a:rPr>
              <a:t>avec un minimum de </a:t>
            </a:r>
            <a:r>
              <a:rPr lang="fr-BE" altLang="fr-FR" b="1" smtClean="0">
                <a:solidFill>
                  <a:srgbClr val="006600"/>
                </a:solidFill>
                <a:effectLst/>
                <a:latin typeface="Arial Narrow" panose="020B0606020202030204" pitchFamily="34" charset="0"/>
              </a:rPr>
              <a:t>1/3 de théorie </a:t>
            </a:r>
            <a:r>
              <a:rPr lang="fr-BE" altLang="fr-FR" smtClean="0">
                <a:solidFill>
                  <a:srgbClr val="006600"/>
                </a:solidFill>
                <a:effectLst/>
                <a:latin typeface="Arial Narrow" panose="020B0606020202030204" pitchFamily="34" charset="0"/>
              </a:rPr>
              <a:t>(33 %) et maximum </a:t>
            </a:r>
            <a:r>
              <a:rPr lang="fr-BE" altLang="fr-FR" b="1" smtClean="0">
                <a:solidFill>
                  <a:srgbClr val="006600"/>
                </a:solidFill>
                <a:effectLst/>
                <a:latin typeface="Arial Narrow" panose="020B0606020202030204" pitchFamily="34" charset="0"/>
              </a:rPr>
              <a:t>2/3 d’enseignement clinique </a:t>
            </a:r>
            <a:r>
              <a:rPr lang="fr-BE" altLang="fr-FR" smtClean="0">
                <a:solidFill>
                  <a:srgbClr val="006600"/>
                </a:solidFill>
                <a:effectLst/>
                <a:latin typeface="Arial Narrow" panose="020B0606020202030204" pitchFamily="34" charset="0"/>
              </a:rPr>
              <a:t>(66%)</a:t>
            </a:r>
            <a:endParaRPr lang="fr-FR" altLang="fr-FR" smtClean="0">
              <a:effectLst/>
              <a:latin typeface="Arial Narrow" panose="020B0606020202030204" pitchFamily="34" charset="0"/>
            </a:endParaRPr>
          </a:p>
        </p:txBody>
      </p:sp>
      <p:sp>
        <p:nvSpPr>
          <p:cNvPr id="10" name="Titre 1"/>
          <p:cNvSpPr txBox="1">
            <a:spLocks/>
          </p:cNvSpPr>
          <p:nvPr/>
        </p:nvSpPr>
        <p:spPr>
          <a:xfrm>
            <a:off x="0" y="44450"/>
            <a:ext cx="9144000" cy="1066800"/>
          </a:xfrm>
          <a:prstGeom prst="rect">
            <a:avLst/>
          </a:prstGeom>
        </p:spPr>
        <p:txBody>
          <a:bodyPr anchor="ctr">
            <a:normAutofit/>
          </a:bodyPr>
          <a:lstStyle/>
          <a:p>
            <a:pPr algn="ctr" eaLnBrk="1" fontAlgn="auto" hangingPunct="1">
              <a:spcAft>
                <a:spcPts val="0"/>
              </a:spcAft>
              <a:defRPr/>
            </a:pPr>
            <a:r>
              <a:rPr lang="fr-BE" sz="2800" b="1" dirty="0">
                <a:solidFill>
                  <a:srgbClr val="336699"/>
                </a:solidFill>
                <a:latin typeface="+mj-lt"/>
                <a:ea typeface="+mj-ea"/>
                <a:cs typeface="+mj-cs"/>
              </a:rPr>
              <a:t>Application de la Directive 2013/55/UE …</a:t>
            </a:r>
            <a:br>
              <a:rPr lang="fr-BE" sz="2800" b="1" dirty="0">
                <a:solidFill>
                  <a:srgbClr val="336699"/>
                </a:solidFill>
                <a:latin typeface="+mj-lt"/>
                <a:ea typeface="+mj-ea"/>
                <a:cs typeface="+mj-cs"/>
              </a:rPr>
            </a:br>
            <a:r>
              <a:rPr lang="fr-BE" sz="2800" b="1" dirty="0">
                <a:solidFill>
                  <a:srgbClr val="336699"/>
                </a:solidFill>
                <a:latin typeface="+mj-lt"/>
                <a:ea typeface="+mj-ea"/>
                <a:cs typeface="+mj-cs"/>
              </a:rPr>
              <a:t>quelles conséquences pour les infirmiers ?</a:t>
            </a:r>
          </a:p>
        </p:txBody>
      </p:sp>
      <p:sp>
        <p:nvSpPr>
          <p:cNvPr id="11" name="Espace réservé du numéro de diapositive 10"/>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1ED4CDB8-BD8B-4B90-B57C-5CDD7ECF8ED6}" type="slidenum">
              <a:rPr lang="fr-FR" sz="1400">
                <a:effectLst>
                  <a:outerShdw blurRad="38100" dist="38100" dir="2700000" algn="tl">
                    <a:srgbClr val="FFFFFF"/>
                  </a:outerShdw>
                </a:effectLst>
                <a:latin typeface="Arial" charset="0"/>
                <a:cs typeface="+mn-cs"/>
              </a:rPr>
              <a:pPr algn="r" eaLnBrk="1" hangingPunct="1">
                <a:defRPr/>
              </a:pPr>
              <a:t>19</a:t>
            </a:fld>
            <a:endParaRPr lang="fr-FR" sz="1400">
              <a:effectLst>
                <a:outerShdw blurRad="38100" dist="38100" dir="2700000" algn="tl">
                  <a:srgbClr val="FFFFFF"/>
                </a:outerShdw>
              </a:effectLst>
              <a:latin typeface="Arial" charset="0"/>
              <a:cs typeface="+mn-cs"/>
            </a:endParaRPr>
          </a:p>
        </p:txBody>
      </p:sp>
      <p:pic>
        <p:nvPicPr>
          <p:cNvPr id="235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248400"/>
            <a:ext cx="914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66B0340A-7B45-4354-9C79-DD8AF6F6B905}" type="slidenum">
              <a:rPr lang="fr-FR"/>
              <a:pPr>
                <a:defRPr/>
              </a:pPr>
              <a:t>2</a:t>
            </a:fld>
            <a:endParaRPr lang="fr-FR"/>
          </a:p>
        </p:txBody>
      </p:sp>
      <p:pic>
        <p:nvPicPr>
          <p:cNvPr id="282626" name="Picture 2" descr="http://www.lexilogos.com/images/europa.gif"/>
          <p:cNvPicPr>
            <a:picLocks noChangeAspect="1" noChangeArrowheads="1"/>
          </p:cNvPicPr>
          <p:nvPr/>
        </p:nvPicPr>
        <p:blipFill>
          <a:blip r:embed="rId2" cstate="print"/>
          <a:srcRect/>
          <a:stretch>
            <a:fillRect/>
          </a:stretch>
        </p:blipFill>
        <p:spPr bwMode="auto">
          <a:xfrm>
            <a:off x="0" y="0"/>
            <a:ext cx="7315200" cy="6852213"/>
          </a:xfrm>
          <a:prstGeom prst="rect">
            <a:avLst/>
          </a:prstGeom>
          <a:noFill/>
          <a:effectLst>
            <a:softEdge rad="127000"/>
          </a:effectLst>
        </p:spPr>
      </p:pic>
      <p:sp>
        <p:nvSpPr>
          <p:cNvPr id="11" name="Espace réservé du numéro de diapositive 10"/>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81E1A270-1B68-4E0E-BC1F-3760EA64C01E}" type="slidenum">
              <a:rPr lang="fr-FR" sz="1400">
                <a:effectLst>
                  <a:outerShdw blurRad="38100" dist="38100" dir="2700000" algn="tl">
                    <a:srgbClr val="FFFFFF"/>
                  </a:outerShdw>
                </a:effectLst>
                <a:latin typeface="Arial" charset="0"/>
                <a:cs typeface="+mn-cs"/>
              </a:rPr>
              <a:pPr algn="r" eaLnBrk="1" hangingPunct="1">
                <a:defRPr/>
              </a:pPr>
              <a:t>2</a:t>
            </a:fld>
            <a:endParaRPr lang="fr-FR" sz="1400">
              <a:effectLst>
                <a:outerShdw blurRad="38100" dist="38100" dir="2700000" algn="tl">
                  <a:srgbClr val="FFFFFF"/>
                </a:outerShdw>
              </a:effectLst>
              <a:latin typeface="Arial" charset="0"/>
              <a:cs typeface="+mn-cs"/>
            </a:endParaRPr>
          </a:p>
        </p:txBody>
      </p:sp>
      <p:pic>
        <p:nvPicPr>
          <p:cNvPr id="10" name="Picture 65" descr="belgium"/>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657600"/>
            <a:ext cx="533400" cy="457200"/>
          </a:xfrm>
          <a:prstGeom prst="rect">
            <a:avLst/>
          </a:prstGeom>
          <a:noFill/>
          <a:ln>
            <a:noFill/>
          </a:ln>
          <a:effectLst>
            <a:softEdge rad="63500"/>
          </a:effectLst>
        </p:spPr>
      </p:pic>
      <p:pic>
        <p:nvPicPr>
          <p:cNvPr id="5126"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1600200"/>
            <a:ext cx="28003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B632A255-9289-4CF0-91B6-75E47DD63434}" type="slidenum">
              <a:rPr lang="fr-FR"/>
              <a:pPr>
                <a:defRPr/>
              </a:pPr>
              <a:t>20</a:t>
            </a:fld>
            <a:endParaRPr lang="fr-FR"/>
          </a:p>
        </p:txBody>
      </p:sp>
      <p:sp>
        <p:nvSpPr>
          <p:cNvPr id="24579" name="Rectangle 3"/>
          <p:cNvSpPr>
            <a:spLocks noGrp="1" noChangeArrowheads="1"/>
          </p:cNvSpPr>
          <p:nvPr>
            <p:ph type="body" idx="1"/>
          </p:nvPr>
        </p:nvSpPr>
        <p:spPr>
          <a:xfrm>
            <a:off x="0" y="1079500"/>
            <a:ext cx="9144000" cy="6165850"/>
          </a:xfrm>
        </p:spPr>
        <p:txBody>
          <a:bodyPr/>
          <a:lstStyle/>
          <a:p>
            <a:r>
              <a:rPr lang="fr-BE" altLang="fr-FR" sz="2600" b="1" smtClean="0">
                <a:solidFill>
                  <a:srgbClr val="7030A0"/>
                </a:solidFill>
                <a:effectLst/>
                <a:latin typeface="Arial Narrow" panose="020B0606020202030204" pitchFamily="34" charset="0"/>
              </a:rPr>
              <a:t>Répartition</a:t>
            </a:r>
            <a:r>
              <a:rPr lang="fr-BE" altLang="fr-FR" sz="2600" smtClean="0">
                <a:effectLst/>
                <a:latin typeface="Arial Narrow" panose="020B0606020202030204" pitchFamily="34" charset="0"/>
              </a:rPr>
              <a:t> : </a:t>
            </a:r>
            <a:r>
              <a:rPr lang="fr-BE" altLang="fr-FR" sz="2600" b="1" smtClean="0">
                <a:effectLst/>
                <a:latin typeface="Arial Narrow" panose="020B0606020202030204" pitchFamily="34" charset="0"/>
              </a:rPr>
              <a:t>explication</a:t>
            </a:r>
          </a:p>
          <a:p>
            <a:pPr lvl="1"/>
            <a:r>
              <a:rPr lang="fr-BE" altLang="fr-FR" sz="2400" b="1" smtClean="0">
                <a:solidFill>
                  <a:srgbClr val="FF0000"/>
                </a:solidFill>
                <a:effectLst/>
                <a:latin typeface="Arial Narrow" panose="020B0606020202030204" pitchFamily="34" charset="0"/>
              </a:rPr>
              <a:t>2.300 heures de théorie / 2.300 heures d’enseignement clinique</a:t>
            </a:r>
          </a:p>
          <a:p>
            <a:pPr lvl="1">
              <a:lnSpc>
                <a:spcPct val="80000"/>
              </a:lnSpc>
              <a:buFont typeface="Arial" panose="020B0604020202020204" pitchFamily="34" charset="0"/>
              <a:buNone/>
            </a:pPr>
            <a:r>
              <a:rPr lang="fr-BE" altLang="fr-FR" sz="2500" b="1" smtClean="0">
                <a:solidFill>
                  <a:srgbClr val="006600"/>
                </a:solidFill>
                <a:effectLst/>
                <a:latin typeface="Arial Narrow" panose="020B0606020202030204" pitchFamily="34" charset="0"/>
              </a:rPr>
              <a:t>			</a:t>
            </a:r>
            <a:r>
              <a:rPr lang="fr-BE" altLang="fr-FR" sz="2500" smtClean="0">
                <a:solidFill>
                  <a:srgbClr val="006600"/>
                </a:solidFill>
                <a:effectLst/>
                <a:latin typeface="Arial Narrow" panose="020B0606020202030204" pitchFamily="34" charset="0"/>
              </a:rPr>
              <a:t>avec obligation d’un minimum de </a:t>
            </a:r>
            <a:r>
              <a:rPr lang="fr-BE" altLang="fr-FR" sz="2500" b="1" smtClean="0">
                <a:solidFill>
                  <a:srgbClr val="006600"/>
                </a:solidFill>
                <a:effectLst/>
                <a:latin typeface="Arial Narrow" panose="020B0606020202030204" pitchFamily="34" charset="0"/>
              </a:rPr>
              <a:t>1/3 de théorie</a:t>
            </a:r>
            <a:r>
              <a:rPr lang="fr-BE" altLang="fr-FR" sz="2500" smtClean="0">
                <a:solidFill>
                  <a:srgbClr val="006600"/>
                </a:solidFill>
                <a:effectLst/>
                <a:latin typeface="Arial Narrow" panose="020B0606020202030204" pitchFamily="34" charset="0"/>
              </a:rPr>
              <a:t> (33 %) et 		d’un maximum de </a:t>
            </a:r>
            <a:r>
              <a:rPr lang="fr-BE" altLang="fr-FR" sz="2500" b="1" smtClean="0">
                <a:solidFill>
                  <a:srgbClr val="006600"/>
                </a:solidFill>
                <a:effectLst/>
                <a:latin typeface="Arial Narrow" panose="020B0606020202030204" pitchFamily="34" charset="0"/>
              </a:rPr>
              <a:t>2/3 d’enseignement clinique</a:t>
            </a:r>
            <a:r>
              <a:rPr lang="fr-BE" altLang="fr-FR" sz="2500" smtClean="0">
                <a:solidFill>
                  <a:srgbClr val="006600"/>
                </a:solidFill>
                <a:effectLst/>
                <a:latin typeface="Arial Narrow" panose="020B0606020202030204" pitchFamily="34" charset="0"/>
              </a:rPr>
              <a:t> (66%)</a:t>
            </a:r>
          </a:p>
          <a:p>
            <a:pPr lvl="1">
              <a:lnSpc>
                <a:spcPct val="80000"/>
              </a:lnSpc>
              <a:buFont typeface="Arial" panose="020B0604020202020204" pitchFamily="34" charset="0"/>
              <a:buNone/>
            </a:pPr>
            <a:endParaRPr lang="fr-BE" altLang="fr-FR" sz="1000" smtClean="0">
              <a:solidFill>
                <a:srgbClr val="006600"/>
              </a:solidFill>
              <a:effectLst/>
              <a:latin typeface="Arial Narrow" panose="020B0606020202030204" pitchFamily="34" charset="0"/>
            </a:endParaRPr>
          </a:p>
          <a:p>
            <a:pPr lvl="1">
              <a:lnSpc>
                <a:spcPct val="80000"/>
              </a:lnSpc>
              <a:buFont typeface="Arial" panose="020B0604020202020204" pitchFamily="34" charset="0"/>
              <a:buNone/>
            </a:pPr>
            <a:endParaRPr lang="fr-BE" altLang="fr-FR" sz="700" smtClean="0">
              <a:solidFill>
                <a:srgbClr val="006600"/>
              </a:solidFill>
              <a:effectLst/>
              <a:latin typeface="Arial Narrow" panose="020B0606020202030204" pitchFamily="34" charset="0"/>
            </a:endParaRPr>
          </a:p>
          <a:p>
            <a:pPr>
              <a:lnSpc>
                <a:spcPct val="80000"/>
              </a:lnSpc>
            </a:pPr>
            <a:r>
              <a:rPr lang="fr-BE" altLang="fr-FR" sz="2600" b="1" smtClean="0">
                <a:solidFill>
                  <a:srgbClr val="7030A0"/>
                </a:solidFill>
                <a:effectLst/>
                <a:latin typeface="Arial Narrow" panose="020B0606020202030204" pitchFamily="34" charset="0"/>
              </a:rPr>
              <a:t>Remarque importante portant sur l’enseignement clinique :</a:t>
            </a:r>
          </a:p>
          <a:p>
            <a:pPr>
              <a:buFont typeface="Arial" panose="020B0604020202020204" pitchFamily="34" charset="0"/>
              <a:buNone/>
            </a:pPr>
            <a:r>
              <a:rPr lang="fr-BE" altLang="fr-FR" sz="2200" smtClean="0">
                <a:effectLst/>
                <a:latin typeface="Arial Narrow" panose="020B0606020202030204" pitchFamily="34" charset="0"/>
              </a:rPr>
              <a:t>	</a:t>
            </a:r>
            <a:r>
              <a:rPr lang="fr-BE" altLang="fr-FR" sz="2200" smtClean="0">
                <a:solidFill>
                  <a:srgbClr val="404040"/>
                </a:solidFill>
                <a:effectLst/>
                <a:latin typeface="Arial Narrow" panose="020B0606020202030204" pitchFamily="34" charset="0"/>
              </a:rPr>
              <a:t>« </a:t>
            </a:r>
            <a:r>
              <a:rPr lang="fr-BE" altLang="fr-FR" sz="2200" i="1" smtClean="0">
                <a:solidFill>
                  <a:srgbClr val="404040"/>
                </a:solidFill>
                <a:effectLst/>
                <a:latin typeface="Arial Narrow" panose="020B0606020202030204" pitchFamily="34" charset="0"/>
              </a:rPr>
              <a:t>Le volet de la formation d’infirmier par lequel les candidats infirmiers apprennent, au sein d’une équipe, </a:t>
            </a:r>
            <a:r>
              <a:rPr lang="fr-BE" altLang="fr-FR" sz="2200" b="1" smtClean="0">
                <a:solidFill>
                  <a:srgbClr val="FF0000"/>
                </a:solidFill>
                <a:effectLst/>
                <a:latin typeface="Arial Narrow" panose="020B0606020202030204" pitchFamily="34" charset="0"/>
              </a:rPr>
              <a:t>en </a:t>
            </a:r>
            <a:r>
              <a:rPr lang="fr-BE" altLang="fr-FR" sz="2600" b="1" smtClean="0">
                <a:solidFill>
                  <a:srgbClr val="FF0000"/>
                </a:solidFill>
                <a:effectLst/>
                <a:latin typeface="Arial Narrow" panose="020B0606020202030204" pitchFamily="34" charset="0"/>
              </a:rPr>
              <a:t>contact direct</a:t>
            </a:r>
            <a:r>
              <a:rPr lang="fr-BE" altLang="fr-FR" sz="2200" b="1" smtClean="0">
                <a:solidFill>
                  <a:srgbClr val="FF0000"/>
                </a:solidFill>
                <a:effectLst/>
                <a:latin typeface="Arial Narrow" panose="020B0606020202030204" pitchFamily="34" charset="0"/>
              </a:rPr>
              <a:t> avec un individu sain ou malade et/ou une collectivité</a:t>
            </a:r>
            <a:r>
              <a:rPr lang="fr-BE" altLang="fr-FR" sz="2200" i="1" smtClean="0">
                <a:solidFill>
                  <a:srgbClr val="404040"/>
                </a:solidFill>
                <a:effectLst/>
                <a:latin typeface="Arial Narrow" panose="020B0606020202030204" pitchFamily="34" charset="0"/>
              </a:rPr>
              <a:t>, à organiser, dispenser et évaluer l’ensemble des soins infirmiers requis à partir des connaissances, des aptitudes et des compétences acquises. </a:t>
            </a:r>
          </a:p>
          <a:p>
            <a:pPr>
              <a:lnSpc>
                <a:spcPct val="80000"/>
              </a:lnSpc>
              <a:buFont typeface="Arial" panose="020B0604020202020204" pitchFamily="34" charset="0"/>
              <a:buNone/>
            </a:pPr>
            <a:r>
              <a:rPr lang="fr-BE" altLang="fr-FR" sz="2200" i="1" smtClean="0">
                <a:solidFill>
                  <a:srgbClr val="404040"/>
                </a:solidFill>
                <a:effectLst/>
                <a:latin typeface="Arial Narrow" panose="020B0606020202030204" pitchFamily="34" charset="0"/>
              </a:rPr>
              <a:t>	Le candidat infirmier apprend non seulement à travailler en équipe, mais encore à diriger une équipe et à organiser l’ensemble des soins infirmiers, y compris l’éducation de la santé pour des individus et des petits groupes au sein des institutions de santé ou dans la collectivité.» p152</a:t>
            </a:r>
            <a:endParaRPr lang="fr-FR" altLang="fr-FR" sz="2600" smtClean="0">
              <a:effectLst/>
              <a:latin typeface="Arial Narrow" panose="020B0606020202030204" pitchFamily="34" charset="0"/>
            </a:endParaRPr>
          </a:p>
        </p:txBody>
      </p:sp>
      <p:sp>
        <p:nvSpPr>
          <p:cNvPr id="10" name="Flèche courbée vers la droite 9"/>
          <p:cNvSpPr/>
          <p:nvPr/>
        </p:nvSpPr>
        <p:spPr>
          <a:xfrm>
            <a:off x="1225550" y="2095500"/>
            <a:ext cx="609600"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a:solidFill>
                <a:schemeClr val="tx1"/>
              </a:solidFill>
            </a:endParaRPr>
          </a:p>
        </p:txBody>
      </p:sp>
      <p:sp>
        <p:nvSpPr>
          <p:cNvPr id="13" name="Espace réservé du numéro de diapositive 12"/>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9045E875-64E4-4922-AC03-23190847A632}" type="slidenum">
              <a:rPr lang="fr-FR" sz="1400">
                <a:effectLst>
                  <a:outerShdw blurRad="38100" dist="38100" dir="2700000" algn="tl">
                    <a:srgbClr val="FFFFFF"/>
                  </a:outerShdw>
                </a:effectLst>
                <a:latin typeface="Arial" charset="0"/>
                <a:cs typeface="+mn-cs"/>
              </a:rPr>
              <a:pPr algn="r" eaLnBrk="1" hangingPunct="1">
                <a:defRPr/>
              </a:pPr>
              <a:t>20</a:t>
            </a:fld>
            <a:endParaRPr lang="fr-FR" sz="1400">
              <a:effectLst>
                <a:outerShdw blurRad="38100" dist="38100" dir="2700000" algn="tl">
                  <a:srgbClr val="FFFFFF"/>
                </a:outerShdw>
              </a:effectLst>
              <a:latin typeface="Arial" charset="0"/>
              <a:cs typeface="+mn-cs"/>
            </a:endParaRPr>
          </a:p>
        </p:txBody>
      </p:sp>
      <p:pic>
        <p:nvPicPr>
          <p:cNvPr id="245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6283325"/>
            <a:ext cx="914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re 1"/>
          <p:cNvSpPr txBox="1">
            <a:spLocks/>
          </p:cNvSpPr>
          <p:nvPr/>
        </p:nvSpPr>
        <p:spPr>
          <a:xfrm>
            <a:off x="0" y="44450"/>
            <a:ext cx="9144000" cy="1066800"/>
          </a:xfrm>
          <a:prstGeom prst="rect">
            <a:avLst/>
          </a:prstGeom>
        </p:spPr>
        <p:txBody>
          <a:bodyPr anchor="ctr">
            <a:normAutofit/>
          </a:bodyPr>
          <a:lstStyle/>
          <a:p>
            <a:pPr algn="ctr" eaLnBrk="1" fontAlgn="auto" hangingPunct="1">
              <a:spcAft>
                <a:spcPts val="0"/>
              </a:spcAft>
              <a:defRPr/>
            </a:pPr>
            <a:r>
              <a:rPr lang="fr-BE" sz="2800" b="1" dirty="0">
                <a:solidFill>
                  <a:srgbClr val="336699"/>
                </a:solidFill>
                <a:latin typeface="+mj-lt"/>
                <a:ea typeface="+mj-ea"/>
                <a:cs typeface="+mj-cs"/>
              </a:rPr>
              <a:t>Application de la Directive 2013/55/UE …</a:t>
            </a:r>
            <a:br>
              <a:rPr lang="fr-BE" sz="2800" b="1" dirty="0">
                <a:solidFill>
                  <a:srgbClr val="336699"/>
                </a:solidFill>
                <a:latin typeface="+mj-lt"/>
                <a:ea typeface="+mj-ea"/>
                <a:cs typeface="+mj-cs"/>
              </a:rPr>
            </a:br>
            <a:r>
              <a:rPr lang="fr-BE" sz="2800" b="1" dirty="0">
                <a:solidFill>
                  <a:srgbClr val="336699"/>
                </a:solidFill>
                <a:latin typeface="+mj-lt"/>
                <a:ea typeface="+mj-ea"/>
                <a:cs typeface="+mj-cs"/>
              </a:rPr>
              <a:t>quelles conséquences pour les infirmiers ?</a:t>
            </a: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E8218B22-08B4-4FEC-BCFA-D5754FB7A211}" type="slidenum">
              <a:rPr lang="fr-FR"/>
              <a:pPr>
                <a:defRPr/>
              </a:pPr>
              <a:t>21</a:t>
            </a:fld>
            <a:endParaRPr lang="fr-FR"/>
          </a:p>
        </p:txBody>
      </p:sp>
      <p:sp>
        <p:nvSpPr>
          <p:cNvPr id="25603" name="Titre 1"/>
          <p:cNvSpPr>
            <a:spLocks noGrp="1"/>
          </p:cNvSpPr>
          <p:nvPr>
            <p:ph type="title"/>
          </p:nvPr>
        </p:nvSpPr>
        <p:spPr>
          <a:xfrm>
            <a:off x="457200" y="228600"/>
            <a:ext cx="8229600" cy="1371600"/>
          </a:xfrm>
        </p:spPr>
        <p:txBody>
          <a:bodyPr/>
          <a:lstStyle/>
          <a:p>
            <a:r>
              <a:rPr lang="fr-BE" altLang="fr-FR" sz="2800" b="1" smtClean="0">
                <a:solidFill>
                  <a:srgbClr val="0070C0"/>
                </a:solidFill>
                <a:effectLst/>
                <a:latin typeface="Arial Narrow" panose="020B0606020202030204" pitchFamily="34" charset="0"/>
              </a:rPr>
              <a:t>L'admission à la formation d'infirmier responsable de soins généraux suppose les  </a:t>
            </a:r>
            <a:r>
              <a:rPr lang="fr-BE" altLang="fr-FR" sz="2800" b="1" smtClean="0">
                <a:solidFill>
                  <a:srgbClr val="FF3300"/>
                </a:solidFill>
                <a:effectLst/>
                <a:latin typeface="Arial Narrow" panose="020B0606020202030204" pitchFamily="34" charset="0"/>
              </a:rPr>
              <a:t>8 compétences</a:t>
            </a:r>
            <a:r>
              <a:rPr lang="fr-BE" altLang="fr-FR" sz="2800" b="1" smtClean="0">
                <a:solidFill>
                  <a:srgbClr val="000099"/>
                </a:solidFill>
                <a:effectLst/>
                <a:latin typeface="Arial Narrow" panose="020B0606020202030204" pitchFamily="34" charset="0"/>
              </a:rPr>
              <a:t> </a:t>
            </a:r>
            <a:r>
              <a:rPr lang="fr-BE" altLang="fr-FR" sz="2800" b="1" smtClean="0">
                <a:solidFill>
                  <a:srgbClr val="0070C0"/>
                </a:solidFill>
                <a:effectLst/>
                <a:latin typeface="Arial Narrow" panose="020B0606020202030204" pitchFamily="34" charset="0"/>
              </a:rPr>
              <a:t>suivantes :</a:t>
            </a:r>
            <a:r>
              <a:rPr lang="fr-BE" altLang="fr-FR" sz="2800" smtClean="0">
                <a:solidFill>
                  <a:srgbClr val="0070C0"/>
                </a:solidFill>
                <a:effectLst/>
                <a:latin typeface="Arial Narrow" panose="020B0606020202030204" pitchFamily="34" charset="0"/>
              </a:rPr>
              <a:t> </a:t>
            </a:r>
            <a:br>
              <a:rPr lang="fr-BE" altLang="fr-FR" sz="2800" smtClean="0">
                <a:solidFill>
                  <a:srgbClr val="0070C0"/>
                </a:solidFill>
                <a:effectLst/>
                <a:latin typeface="Arial Narrow" panose="020B0606020202030204" pitchFamily="34" charset="0"/>
              </a:rPr>
            </a:br>
            <a:r>
              <a:rPr lang="fr-BE" altLang="fr-FR" sz="2800" smtClean="0">
                <a:solidFill>
                  <a:srgbClr val="0070C0"/>
                </a:solidFill>
                <a:effectLst/>
                <a:latin typeface="Arial Narrow" panose="020B0606020202030204" pitchFamily="34" charset="0"/>
              </a:rPr>
              <a:t> </a:t>
            </a:r>
            <a:r>
              <a:rPr lang="fr-BE" altLang="fr-FR" sz="2400" smtClean="0">
                <a:solidFill>
                  <a:srgbClr val="0070C0"/>
                </a:solidFill>
                <a:effectLst/>
                <a:latin typeface="Arial Narrow" panose="020B0606020202030204" pitchFamily="34" charset="0"/>
              </a:rPr>
              <a:t>Directive 2013/55/UE - Article 31 &amp; 6</a:t>
            </a:r>
            <a:r>
              <a:rPr lang="fr-BE" altLang="fr-FR" sz="2400" i="1" smtClean="0">
                <a:solidFill>
                  <a:srgbClr val="0070C0"/>
                </a:solidFill>
                <a:effectLst/>
                <a:latin typeface="Arial Narrow" panose="020B0606020202030204" pitchFamily="34" charset="0"/>
              </a:rPr>
              <a:t>bis</a:t>
            </a:r>
            <a:endParaRPr lang="fr-BE" altLang="fr-FR" sz="2800" i="1" smtClean="0">
              <a:solidFill>
                <a:srgbClr val="0070C0"/>
              </a:solidFill>
              <a:effectLst/>
              <a:latin typeface="Arial Narrow" panose="020B0606020202030204" pitchFamily="34" charset="0"/>
            </a:endParaRPr>
          </a:p>
        </p:txBody>
      </p:sp>
      <p:sp>
        <p:nvSpPr>
          <p:cNvPr id="25604" name="Espace réservé du contenu 2"/>
          <p:cNvSpPr>
            <a:spLocks noGrp="1"/>
          </p:cNvSpPr>
          <p:nvPr>
            <p:ph idx="1"/>
          </p:nvPr>
        </p:nvSpPr>
        <p:spPr>
          <a:xfrm>
            <a:off x="152400" y="1676400"/>
            <a:ext cx="8839200" cy="4114800"/>
          </a:xfrm>
        </p:spPr>
        <p:txBody>
          <a:bodyPr/>
          <a:lstStyle/>
          <a:p>
            <a:pPr>
              <a:lnSpc>
                <a:spcPct val="90000"/>
              </a:lnSpc>
              <a:buFont typeface="Arial" panose="020B0604020202020204" pitchFamily="34" charset="0"/>
              <a:buNone/>
            </a:pPr>
            <a:r>
              <a:rPr lang="fr-BE" altLang="fr-FR" sz="2800" b="1" smtClean="0">
                <a:solidFill>
                  <a:srgbClr val="006600"/>
                </a:solidFill>
                <a:effectLst/>
                <a:latin typeface="Arial Narrow" panose="020B0606020202030204" pitchFamily="34" charset="0"/>
              </a:rPr>
              <a:t>Autonomie et responsabilité</a:t>
            </a:r>
            <a:endParaRPr lang="fr-BE" altLang="fr-FR" sz="2800" smtClean="0">
              <a:effectLst/>
              <a:latin typeface="Arial Narrow" panose="020B0606020202030204" pitchFamily="34" charset="0"/>
            </a:endParaRPr>
          </a:p>
          <a:p>
            <a:pPr>
              <a:buFont typeface="Arial" panose="020B0604020202020204" pitchFamily="34" charset="0"/>
              <a:buNone/>
            </a:pPr>
            <a:r>
              <a:rPr lang="fr-BE" altLang="fr-FR" sz="2800" smtClean="0">
                <a:effectLst/>
                <a:latin typeface="Arial Narrow" panose="020B0606020202030204" pitchFamily="34" charset="0"/>
              </a:rPr>
              <a:t>a) </a:t>
            </a:r>
            <a:r>
              <a:rPr lang="fr-BE" altLang="fr-FR" sz="2800" b="1" smtClean="0">
                <a:effectLst/>
                <a:latin typeface="Arial Narrow" panose="020B0606020202030204" pitchFamily="34" charset="0"/>
              </a:rPr>
              <a:t>Diagnostiquer</a:t>
            </a:r>
            <a:r>
              <a:rPr lang="fr-BE" altLang="fr-FR" sz="2800" smtClean="0">
                <a:effectLst/>
                <a:latin typeface="Arial Narrow" panose="020B0606020202030204" pitchFamily="34" charset="0"/>
              </a:rPr>
              <a:t> </a:t>
            </a:r>
            <a:r>
              <a:rPr lang="fr-BE" altLang="fr-FR" sz="2800" b="1" smtClean="0">
                <a:effectLst/>
                <a:latin typeface="Arial Narrow" panose="020B0606020202030204" pitchFamily="34" charset="0"/>
              </a:rPr>
              <a:t>de façon indépendante les soins infirmiers requis</a:t>
            </a:r>
            <a:r>
              <a:rPr lang="fr-BE" altLang="fr-FR" sz="2800" smtClean="0">
                <a:effectLst/>
                <a:latin typeface="Arial Narrow" panose="020B0606020202030204" pitchFamily="34" charset="0"/>
              </a:rPr>
              <a:t>, sur la base des connaissances théoriques et cliniques, et de planifier, d'organiser et d'administrer les soins infirmiers aux patients, sur la base des connaissances et des aptitudes acquises afin d'améliorer la pratique professionnelle; </a:t>
            </a:r>
          </a:p>
          <a:p>
            <a:pPr>
              <a:buFont typeface="Arial" panose="020B0604020202020204" pitchFamily="34" charset="0"/>
              <a:buNone/>
            </a:pPr>
            <a:r>
              <a:rPr lang="fr-BE" altLang="fr-FR" sz="2800" smtClean="0">
                <a:effectLst/>
                <a:latin typeface="Arial Narrow" panose="020B0606020202030204" pitchFamily="34" charset="0"/>
              </a:rPr>
              <a:t>b) </a:t>
            </a:r>
            <a:r>
              <a:rPr lang="fr-BE" altLang="fr-FR" sz="2800" b="1" smtClean="0">
                <a:effectLst/>
                <a:latin typeface="Arial Narrow" panose="020B0606020202030204" pitchFamily="34" charset="0"/>
              </a:rPr>
              <a:t>Collaborer</a:t>
            </a:r>
            <a:r>
              <a:rPr lang="fr-BE" altLang="fr-FR" sz="2800" smtClean="0">
                <a:effectLst/>
                <a:latin typeface="Arial Narrow" panose="020B0606020202030204" pitchFamily="34" charset="0"/>
              </a:rPr>
              <a:t> </a:t>
            </a:r>
            <a:r>
              <a:rPr lang="fr-BE" altLang="fr-FR" sz="2800" b="1" smtClean="0">
                <a:effectLst/>
                <a:latin typeface="Arial Narrow" panose="020B0606020202030204" pitchFamily="34" charset="0"/>
              </a:rPr>
              <a:t>de manière effective avec d'autres acteurs du secteur de la santé</a:t>
            </a:r>
            <a:r>
              <a:rPr lang="fr-BE" altLang="fr-FR" sz="2800" smtClean="0">
                <a:effectLst/>
                <a:latin typeface="Arial Narrow" panose="020B0606020202030204" pitchFamily="34" charset="0"/>
              </a:rPr>
              <a:t>, ce qui inclut la participation à la formation pratique du personnel de santé; </a:t>
            </a:r>
          </a:p>
        </p:txBody>
      </p:sp>
      <p:pic>
        <p:nvPicPr>
          <p:cNvPr id="2560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172200"/>
            <a:ext cx="914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8"/>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4F5ED98B-76B4-4D49-99D8-699192D641A4}" type="slidenum">
              <a:rPr lang="fr-FR" sz="1400">
                <a:effectLst>
                  <a:outerShdw blurRad="38100" dist="38100" dir="2700000" algn="tl">
                    <a:srgbClr val="FFFFFF"/>
                  </a:outerShdw>
                </a:effectLst>
                <a:latin typeface="Arial" charset="0"/>
                <a:cs typeface="+mn-cs"/>
              </a:rPr>
              <a:pPr algn="r" eaLnBrk="1" hangingPunct="1">
                <a:defRPr/>
              </a:pPr>
              <a:t>21</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C8794261-FE4B-4706-AFE0-528F999FDE67}" type="slidenum">
              <a:rPr lang="fr-FR"/>
              <a:pPr>
                <a:defRPr/>
              </a:pPr>
              <a:t>22</a:t>
            </a:fld>
            <a:endParaRPr lang="fr-FR"/>
          </a:p>
        </p:txBody>
      </p:sp>
      <p:sp>
        <p:nvSpPr>
          <p:cNvPr id="26627" name="Titre 1"/>
          <p:cNvSpPr>
            <a:spLocks noGrp="1"/>
          </p:cNvSpPr>
          <p:nvPr>
            <p:ph type="title"/>
          </p:nvPr>
        </p:nvSpPr>
        <p:spPr>
          <a:xfrm>
            <a:off x="457200" y="228600"/>
            <a:ext cx="8229600" cy="1371600"/>
          </a:xfrm>
        </p:spPr>
        <p:txBody>
          <a:bodyPr/>
          <a:lstStyle/>
          <a:p>
            <a:r>
              <a:rPr lang="fr-BE" altLang="fr-FR" sz="2800" b="1" smtClean="0">
                <a:solidFill>
                  <a:srgbClr val="0070C0"/>
                </a:solidFill>
                <a:effectLst/>
                <a:latin typeface="Arial Narrow" panose="020B0606020202030204" pitchFamily="34" charset="0"/>
              </a:rPr>
              <a:t>L'admission à la formation d'infirmier responsable de soins généraux suppose les compétences suivantes :</a:t>
            </a:r>
            <a:r>
              <a:rPr lang="fr-BE" altLang="fr-FR" sz="2800" smtClean="0">
                <a:solidFill>
                  <a:srgbClr val="0070C0"/>
                </a:solidFill>
                <a:effectLst/>
                <a:latin typeface="Arial Narrow" panose="020B0606020202030204" pitchFamily="34" charset="0"/>
              </a:rPr>
              <a:t> </a:t>
            </a:r>
            <a:br>
              <a:rPr lang="fr-BE" altLang="fr-FR" sz="2800" smtClean="0">
                <a:solidFill>
                  <a:srgbClr val="0070C0"/>
                </a:solidFill>
                <a:effectLst/>
                <a:latin typeface="Arial Narrow" panose="020B0606020202030204" pitchFamily="34" charset="0"/>
              </a:rPr>
            </a:br>
            <a:r>
              <a:rPr lang="fr-BE" altLang="fr-FR" sz="2800" smtClean="0">
                <a:solidFill>
                  <a:srgbClr val="0070C0"/>
                </a:solidFill>
                <a:effectLst/>
                <a:latin typeface="Arial Narrow" panose="020B0606020202030204" pitchFamily="34" charset="0"/>
              </a:rPr>
              <a:t> </a:t>
            </a:r>
            <a:r>
              <a:rPr lang="fr-BE" altLang="fr-FR" sz="2400" smtClean="0">
                <a:solidFill>
                  <a:srgbClr val="0070C0"/>
                </a:solidFill>
                <a:effectLst/>
                <a:latin typeface="Arial Narrow" panose="020B0606020202030204" pitchFamily="34" charset="0"/>
              </a:rPr>
              <a:t>Directive 2013/55/UE - Article 31 &amp; 6</a:t>
            </a:r>
            <a:r>
              <a:rPr lang="fr-BE" altLang="fr-FR" sz="2400" i="1" smtClean="0">
                <a:solidFill>
                  <a:srgbClr val="0070C0"/>
                </a:solidFill>
                <a:effectLst/>
                <a:latin typeface="Arial Narrow" panose="020B0606020202030204" pitchFamily="34" charset="0"/>
              </a:rPr>
              <a:t>bis</a:t>
            </a:r>
            <a:endParaRPr lang="fr-BE" altLang="fr-FR" sz="2800" i="1" smtClean="0">
              <a:solidFill>
                <a:srgbClr val="0070C0"/>
              </a:solidFill>
              <a:effectLst/>
              <a:latin typeface="Arial Narrow" panose="020B0606020202030204" pitchFamily="34" charset="0"/>
            </a:endParaRPr>
          </a:p>
        </p:txBody>
      </p:sp>
      <p:sp>
        <p:nvSpPr>
          <p:cNvPr id="26628" name="Espace réservé du contenu 2"/>
          <p:cNvSpPr>
            <a:spLocks noGrp="1"/>
          </p:cNvSpPr>
          <p:nvPr>
            <p:ph idx="1"/>
          </p:nvPr>
        </p:nvSpPr>
        <p:spPr>
          <a:xfrm>
            <a:off x="395288" y="1676400"/>
            <a:ext cx="8424862" cy="4114800"/>
          </a:xfrm>
        </p:spPr>
        <p:txBody>
          <a:bodyPr/>
          <a:lstStyle/>
          <a:p>
            <a:pPr>
              <a:buFont typeface="Arial" panose="020B0604020202020204" pitchFamily="34" charset="0"/>
              <a:buNone/>
            </a:pPr>
            <a:r>
              <a:rPr lang="fr-BE" altLang="fr-FR" sz="2800" b="1" smtClean="0">
                <a:solidFill>
                  <a:srgbClr val="006600"/>
                </a:solidFill>
                <a:effectLst/>
                <a:latin typeface="Arial Narrow" panose="020B0606020202030204" pitchFamily="34" charset="0"/>
              </a:rPr>
              <a:t>Autonomie et responsabilité</a:t>
            </a:r>
          </a:p>
          <a:p>
            <a:pPr>
              <a:lnSpc>
                <a:spcPct val="110000"/>
              </a:lnSpc>
              <a:buFont typeface="Arial" panose="020B0604020202020204" pitchFamily="34" charset="0"/>
              <a:buNone/>
            </a:pPr>
            <a:r>
              <a:rPr lang="fr-BE" altLang="fr-FR" sz="2800" smtClean="0">
                <a:effectLst/>
                <a:latin typeface="Arial Narrow" panose="020B0606020202030204" pitchFamily="34" charset="0"/>
              </a:rPr>
              <a:t>c) </a:t>
            </a:r>
            <a:r>
              <a:rPr lang="fr-BE" altLang="fr-FR" sz="2800" b="1" smtClean="0">
                <a:effectLst/>
                <a:latin typeface="Arial Narrow" panose="020B0606020202030204" pitchFamily="34" charset="0"/>
              </a:rPr>
              <a:t>Responsabiliser</a:t>
            </a:r>
            <a:r>
              <a:rPr lang="fr-BE" altLang="fr-FR" sz="2800" smtClean="0">
                <a:effectLst/>
                <a:latin typeface="Arial Narrow" panose="020B0606020202030204" pitchFamily="34" charset="0"/>
              </a:rPr>
              <a:t> </a:t>
            </a:r>
            <a:r>
              <a:rPr lang="fr-BE" altLang="fr-FR" sz="2800" b="1" smtClean="0">
                <a:effectLst/>
                <a:latin typeface="Arial Narrow" panose="020B0606020202030204" pitchFamily="34" charset="0"/>
              </a:rPr>
              <a:t>les individus, les familles et les groupes</a:t>
            </a:r>
            <a:r>
              <a:rPr lang="fr-BE" altLang="fr-FR" sz="2800" smtClean="0">
                <a:effectLst/>
                <a:latin typeface="Arial Narrow" panose="020B0606020202030204" pitchFamily="34" charset="0"/>
              </a:rPr>
              <a:t> afin qu'ils adoptent un mode de vie sain et qu'ils se prennent en charge; </a:t>
            </a:r>
          </a:p>
          <a:p>
            <a:pPr>
              <a:lnSpc>
                <a:spcPct val="110000"/>
              </a:lnSpc>
              <a:buFont typeface="Arial" panose="020B0604020202020204" pitchFamily="34" charset="0"/>
              <a:buNone/>
            </a:pPr>
            <a:r>
              <a:rPr lang="fr-BE" altLang="fr-FR" sz="2800" smtClean="0">
                <a:effectLst/>
                <a:latin typeface="Arial Narrow" panose="020B0606020202030204" pitchFamily="34" charset="0"/>
              </a:rPr>
              <a:t>d) </a:t>
            </a:r>
            <a:r>
              <a:rPr lang="fr-BE" altLang="fr-FR" sz="2800" b="1" smtClean="0">
                <a:effectLst/>
                <a:latin typeface="Arial Narrow" panose="020B0606020202030204" pitchFamily="34" charset="0"/>
              </a:rPr>
              <a:t>Engager de façon indépendante</a:t>
            </a:r>
            <a:r>
              <a:rPr lang="fr-BE" altLang="fr-FR" sz="2800" smtClean="0">
                <a:effectLst/>
                <a:latin typeface="Arial Narrow" panose="020B0606020202030204" pitchFamily="34" charset="0"/>
              </a:rPr>
              <a:t> </a:t>
            </a:r>
            <a:r>
              <a:rPr lang="fr-BE" altLang="fr-FR" sz="2800" b="1" smtClean="0">
                <a:effectLst/>
                <a:latin typeface="Arial Narrow" panose="020B0606020202030204" pitchFamily="34" charset="0"/>
              </a:rPr>
              <a:t>des mesures immédiates destinées à préserver la vie</a:t>
            </a:r>
            <a:r>
              <a:rPr lang="fr-BE" altLang="fr-FR" sz="2800" smtClean="0">
                <a:effectLst/>
                <a:latin typeface="Arial Narrow" panose="020B0606020202030204" pitchFamily="34" charset="0"/>
              </a:rPr>
              <a:t> et appliquer des mesures dans les situations de crise ou de catastrophe; </a:t>
            </a:r>
          </a:p>
        </p:txBody>
      </p:sp>
      <p:pic>
        <p:nvPicPr>
          <p:cNvPr id="2662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248400"/>
            <a:ext cx="914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8"/>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8A5F94E4-4EC6-49B0-800A-3E72484FE2B0}" type="slidenum">
              <a:rPr lang="fr-FR" sz="1400">
                <a:effectLst>
                  <a:outerShdw blurRad="38100" dist="38100" dir="2700000" algn="tl">
                    <a:srgbClr val="FFFFFF"/>
                  </a:outerShdw>
                </a:effectLst>
                <a:latin typeface="Arial" charset="0"/>
                <a:cs typeface="+mn-cs"/>
              </a:rPr>
              <a:pPr algn="r" eaLnBrk="1" hangingPunct="1">
                <a:defRPr/>
              </a:pPr>
              <a:t>22</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AEC9CC64-1D41-4F7D-954D-7039C4A5ED0E}" type="slidenum">
              <a:rPr lang="fr-FR"/>
              <a:pPr>
                <a:defRPr/>
              </a:pPr>
              <a:t>23</a:t>
            </a:fld>
            <a:endParaRPr lang="fr-FR"/>
          </a:p>
        </p:txBody>
      </p:sp>
      <p:sp>
        <p:nvSpPr>
          <p:cNvPr id="27651" name="Titre 1"/>
          <p:cNvSpPr>
            <a:spLocks noGrp="1"/>
          </p:cNvSpPr>
          <p:nvPr>
            <p:ph type="title"/>
          </p:nvPr>
        </p:nvSpPr>
        <p:spPr>
          <a:xfrm>
            <a:off x="457200" y="228600"/>
            <a:ext cx="8229600" cy="1371600"/>
          </a:xfrm>
        </p:spPr>
        <p:txBody>
          <a:bodyPr/>
          <a:lstStyle/>
          <a:p>
            <a:r>
              <a:rPr lang="fr-BE" altLang="fr-FR" sz="2800" b="1" smtClean="0">
                <a:solidFill>
                  <a:srgbClr val="0070C0"/>
                </a:solidFill>
                <a:effectLst/>
                <a:latin typeface="Arial Narrow" panose="020B0606020202030204" pitchFamily="34" charset="0"/>
              </a:rPr>
              <a:t>L'admission à la formation d'infirmier responsable de soins généraux suppose les compétences suivantes:</a:t>
            </a:r>
            <a:r>
              <a:rPr lang="fr-BE" altLang="fr-FR" sz="2800" smtClean="0">
                <a:solidFill>
                  <a:srgbClr val="0070C0"/>
                </a:solidFill>
                <a:effectLst/>
                <a:latin typeface="Arial Narrow" panose="020B0606020202030204" pitchFamily="34" charset="0"/>
              </a:rPr>
              <a:t> </a:t>
            </a:r>
            <a:br>
              <a:rPr lang="fr-BE" altLang="fr-FR" sz="2800" smtClean="0">
                <a:solidFill>
                  <a:srgbClr val="0070C0"/>
                </a:solidFill>
                <a:effectLst/>
                <a:latin typeface="Arial Narrow" panose="020B0606020202030204" pitchFamily="34" charset="0"/>
              </a:rPr>
            </a:br>
            <a:r>
              <a:rPr lang="fr-BE" altLang="fr-FR" sz="2800" smtClean="0">
                <a:solidFill>
                  <a:srgbClr val="0070C0"/>
                </a:solidFill>
                <a:effectLst/>
                <a:latin typeface="Arial Narrow" panose="020B0606020202030204" pitchFamily="34" charset="0"/>
              </a:rPr>
              <a:t> </a:t>
            </a:r>
            <a:r>
              <a:rPr lang="fr-BE" altLang="fr-FR" sz="2400" smtClean="0">
                <a:solidFill>
                  <a:srgbClr val="0070C0"/>
                </a:solidFill>
                <a:effectLst/>
                <a:latin typeface="Arial Narrow" panose="020B0606020202030204" pitchFamily="34" charset="0"/>
              </a:rPr>
              <a:t>Directive 2013/55/UE - Article 31 &amp; 6</a:t>
            </a:r>
            <a:r>
              <a:rPr lang="fr-BE" altLang="fr-FR" sz="2400" i="1" smtClean="0">
                <a:solidFill>
                  <a:srgbClr val="0070C0"/>
                </a:solidFill>
                <a:effectLst/>
                <a:latin typeface="Arial Narrow" panose="020B0606020202030204" pitchFamily="34" charset="0"/>
              </a:rPr>
              <a:t>bis</a:t>
            </a:r>
            <a:endParaRPr lang="fr-BE" altLang="fr-FR" sz="2800" i="1" smtClean="0">
              <a:solidFill>
                <a:srgbClr val="0070C0"/>
              </a:solidFill>
              <a:effectLst/>
              <a:latin typeface="Arial Narrow" panose="020B0606020202030204" pitchFamily="34" charset="0"/>
            </a:endParaRPr>
          </a:p>
        </p:txBody>
      </p:sp>
      <p:sp>
        <p:nvSpPr>
          <p:cNvPr id="27652" name="Espace réservé du contenu 2"/>
          <p:cNvSpPr>
            <a:spLocks noGrp="1"/>
          </p:cNvSpPr>
          <p:nvPr>
            <p:ph idx="1"/>
          </p:nvPr>
        </p:nvSpPr>
        <p:spPr>
          <a:xfrm>
            <a:off x="395288" y="1905000"/>
            <a:ext cx="8424862" cy="4114800"/>
          </a:xfrm>
        </p:spPr>
        <p:txBody>
          <a:bodyPr/>
          <a:lstStyle/>
          <a:p>
            <a:pPr>
              <a:buFont typeface="Arial" panose="020B0604020202020204" pitchFamily="34" charset="0"/>
              <a:buNone/>
            </a:pPr>
            <a:r>
              <a:rPr lang="fr-BE" altLang="fr-FR" sz="2800" b="1" smtClean="0">
                <a:solidFill>
                  <a:srgbClr val="006600"/>
                </a:solidFill>
                <a:effectLst/>
                <a:latin typeface="Arial Narrow" panose="020B0606020202030204" pitchFamily="34" charset="0"/>
              </a:rPr>
              <a:t>Autonomie et responsabilité</a:t>
            </a:r>
          </a:p>
          <a:p>
            <a:pPr>
              <a:lnSpc>
                <a:spcPct val="110000"/>
              </a:lnSpc>
              <a:buFont typeface="Arial" panose="020B0604020202020204" pitchFamily="34" charset="0"/>
              <a:buNone/>
            </a:pPr>
            <a:r>
              <a:rPr lang="fr-BE" altLang="fr-FR" sz="2800" smtClean="0">
                <a:effectLst/>
                <a:latin typeface="Arial Narrow" panose="020B0606020202030204" pitchFamily="34" charset="0"/>
              </a:rPr>
              <a:t>e) </a:t>
            </a:r>
            <a:r>
              <a:rPr lang="fr-BE" altLang="fr-FR" sz="2800" b="1" smtClean="0">
                <a:effectLst/>
                <a:latin typeface="Arial Narrow" panose="020B0606020202030204" pitchFamily="34" charset="0"/>
              </a:rPr>
              <a:t>Apporter de façon indépendante des conseils</a:t>
            </a:r>
            <a:r>
              <a:rPr lang="fr-BE" altLang="fr-FR" sz="2800" smtClean="0">
                <a:effectLst/>
                <a:latin typeface="Arial Narrow" panose="020B0606020202030204" pitchFamily="34" charset="0"/>
              </a:rPr>
              <a:t>, des indications et un soutien aux personnes nécessitant des soins et à leurs proches; </a:t>
            </a:r>
          </a:p>
          <a:p>
            <a:pPr>
              <a:lnSpc>
                <a:spcPct val="110000"/>
              </a:lnSpc>
              <a:buFont typeface="Arial" panose="020B0604020202020204" pitchFamily="34" charset="0"/>
              <a:buNone/>
            </a:pPr>
            <a:r>
              <a:rPr lang="fr-BE" altLang="fr-FR" sz="2800" smtClean="0">
                <a:effectLst/>
                <a:latin typeface="Arial Narrow" panose="020B0606020202030204" pitchFamily="34" charset="0"/>
              </a:rPr>
              <a:t>f) </a:t>
            </a:r>
            <a:r>
              <a:rPr lang="fr-BE" altLang="fr-FR" sz="2800" b="1" smtClean="0">
                <a:effectLst/>
                <a:latin typeface="Arial Narrow" panose="020B0606020202030204" pitchFamily="34" charset="0"/>
              </a:rPr>
              <a:t>Assurer, de façon indépendante, la qualité des soins infirmiers</a:t>
            </a:r>
            <a:r>
              <a:rPr lang="fr-BE" altLang="fr-FR" sz="2800" smtClean="0">
                <a:effectLst/>
                <a:latin typeface="Arial Narrow" panose="020B0606020202030204" pitchFamily="34" charset="0"/>
              </a:rPr>
              <a:t> et leur évaluation; </a:t>
            </a:r>
          </a:p>
        </p:txBody>
      </p:sp>
      <p:pic>
        <p:nvPicPr>
          <p:cNvPr id="2765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248400"/>
            <a:ext cx="914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8"/>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6EB0FC6A-B993-4A61-BEC9-4D74B390B00C}" type="slidenum">
              <a:rPr lang="fr-FR" sz="1400">
                <a:effectLst>
                  <a:outerShdw blurRad="38100" dist="38100" dir="2700000" algn="tl">
                    <a:srgbClr val="FFFFFF"/>
                  </a:outerShdw>
                </a:effectLst>
                <a:latin typeface="Arial" charset="0"/>
                <a:cs typeface="+mn-cs"/>
              </a:rPr>
              <a:pPr algn="r" eaLnBrk="1" hangingPunct="1">
                <a:defRPr/>
              </a:pPr>
              <a:t>23</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1E3A2619-1B88-467A-BE36-F6255762DD50}" type="slidenum">
              <a:rPr lang="fr-FR"/>
              <a:pPr>
                <a:defRPr/>
              </a:pPr>
              <a:t>24</a:t>
            </a:fld>
            <a:endParaRPr lang="fr-FR"/>
          </a:p>
        </p:txBody>
      </p:sp>
      <p:sp>
        <p:nvSpPr>
          <p:cNvPr id="28675" name="Titre 1"/>
          <p:cNvSpPr>
            <a:spLocks noGrp="1"/>
          </p:cNvSpPr>
          <p:nvPr>
            <p:ph type="title"/>
          </p:nvPr>
        </p:nvSpPr>
        <p:spPr>
          <a:xfrm>
            <a:off x="457200" y="228600"/>
            <a:ext cx="8229600" cy="1371600"/>
          </a:xfrm>
        </p:spPr>
        <p:txBody>
          <a:bodyPr/>
          <a:lstStyle/>
          <a:p>
            <a:r>
              <a:rPr lang="fr-BE" altLang="fr-FR" sz="2800" b="1" smtClean="0">
                <a:solidFill>
                  <a:srgbClr val="0070C0"/>
                </a:solidFill>
                <a:effectLst/>
                <a:latin typeface="Arial Narrow" panose="020B0606020202030204" pitchFamily="34" charset="0"/>
              </a:rPr>
              <a:t>L'admission à la formation d'infirmier responsable de soins généraux suppose les compétences suivantes:</a:t>
            </a:r>
            <a:r>
              <a:rPr lang="fr-BE" altLang="fr-FR" sz="2800" smtClean="0">
                <a:solidFill>
                  <a:srgbClr val="0070C0"/>
                </a:solidFill>
                <a:effectLst/>
                <a:latin typeface="Arial Narrow" panose="020B0606020202030204" pitchFamily="34" charset="0"/>
              </a:rPr>
              <a:t> </a:t>
            </a:r>
            <a:br>
              <a:rPr lang="fr-BE" altLang="fr-FR" sz="2800" smtClean="0">
                <a:solidFill>
                  <a:srgbClr val="0070C0"/>
                </a:solidFill>
                <a:effectLst/>
                <a:latin typeface="Arial Narrow" panose="020B0606020202030204" pitchFamily="34" charset="0"/>
              </a:rPr>
            </a:br>
            <a:r>
              <a:rPr lang="fr-BE" altLang="fr-FR" sz="2800" smtClean="0">
                <a:solidFill>
                  <a:srgbClr val="0070C0"/>
                </a:solidFill>
                <a:effectLst/>
                <a:latin typeface="Arial Narrow" panose="020B0606020202030204" pitchFamily="34" charset="0"/>
              </a:rPr>
              <a:t> </a:t>
            </a:r>
            <a:r>
              <a:rPr lang="fr-BE" altLang="fr-FR" sz="2400" smtClean="0">
                <a:solidFill>
                  <a:srgbClr val="0070C0"/>
                </a:solidFill>
                <a:effectLst/>
                <a:latin typeface="Arial Narrow" panose="020B0606020202030204" pitchFamily="34" charset="0"/>
              </a:rPr>
              <a:t>Directive 2013/55/UE - Article 31 &amp; 6</a:t>
            </a:r>
            <a:r>
              <a:rPr lang="fr-BE" altLang="fr-FR" sz="2400" i="1" smtClean="0">
                <a:solidFill>
                  <a:srgbClr val="0070C0"/>
                </a:solidFill>
                <a:effectLst/>
                <a:latin typeface="Arial Narrow" panose="020B0606020202030204" pitchFamily="34" charset="0"/>
              </a:rPr>
              <a:t>bis</a:t>
            </a:r>
            <a:endParaRPr lang="fr-BE" altLang="fr-FR" sz="2800" i="1" smtClean="0">
              <a:solidFill>
                <a:srgbClr val="0070C0"/>
              </a:solidFill>
              <a:effectLst/>
              <a:latin typeface="Arial Narrow" panose="020B0606020202030204" pitchFamily="34" charset="0"/>
            </a:endParaRPr>
          </a:p>
        </p:txBody>
      </p:sp>
      <p:sp>
        <p:nvSpPr>
          <p:cNvPr id="28676" name="Espace réservé du contenu 2"/>
          <p:cNvSpPr>
            <a:spLocks noGrp="1"/>
          </p:cNvSpPr>
          <p:nvPr>
            <p:ph idx="1"/>
          </p:nvPr>
        </p:nvSpPr>
        <p:spPr>
          <a:xfrm>
            <a:off x="533400" y="1905000"/>
            <a:ext cx="8458200" cy="4114800"/>
          </a:xfrm>
        </p:spPr>
        <p:txBody>
          <a:bodyPr/>
          <a:lstStyle/>
          <a:p>
            <a:pPr>
              <a:buFont typeface="Arial" panose="020B0604020202020204" pitchFamily="34" charset="0"/>
              <a:buNone/>
            </a:pPr>
            <a:r>
              <a:rPr lang="fr-BE" altLang="fr-FR" sz="2800" b="1" smtClean="0">
                <a:solidFill>
                  <a:srgbClr val="006600"/>
                </a:solidFill>
                <a:effectLst/>
                <a:latin typeface="Arial Narrow" panose="020B0606020202030204" pitchFamily="34" charset="0"/>
              </a:rPr>
              <a:t>Autonomie et responsabilité</a:t>
            </a:r>
          </a:p>
          <a:p>
            <a:pPr>
              <a:lnSpc>
                <a:spcPct val="110000"/>
              </a:lnSpc>
              <a:buFont typeface="Arial" panose="020B0604020202020204" pitchFamily="34" charset="0"/>
              <a:buNone/>
            </a:pPr>
            <a:r>
              <a:rPr lang="fr-BE" altLang="fr-FR" sz="2800" smtClean="0">
                <a:effectLst/>
                <a:latin typeface="Arial Narrow" panose="020B0606020202030204" pitchFamily="34" charset="0"/>
              </a:rPr>
              <a:t>g) </a:t>
            </a:r>
            <a:r>
              <a:rPr lang="fr-BE" altLang="fr-FR" sz="2800" b="1" smtClean="0">
                <a:effectLst/>
                <a:latin typeface="Arial Narrow" panose="020B0606020202030204" pitchFamily="34" charset="0"/>
              </a:rPr>
              <a:t>Assurer une communication professionnelle complète</a:t>
            </a:r>
            <a:r>
              <a:rPr lang="fr-BE" altLang="fr-FR" sz="2800" smtClean="0">
                <a:effectLst/>
                <a:latin typeface="Arial Narrow" panose="020B0606020202030204" pitchFamily="34" charset="0"/>
              </a:rPr>
              <a:t> et coopérer avec les membres d'autres professions du secteur de la santé; </a:t>
            </a:r>
          </a:p>
          <a:p>
            <a:pPr>
              <a:lnSpc>
                <a:spcPct val="110000"/>
              </a:lnSpc>
              <a:buFont typeface="Arial" panose="020B0604020202020204" pitchFamily="34" charset="0"/>
              <a:buNone/>
            </a:pPr>
            <a:r>
              <a:rPr lang="fr-BE" altLang="fr-FR" sz="2800" smtClean="0">
                <a:effectLst/>
                <a:latin typeface="Arial Narrow" panose="020B0606020202030204" pitchFamily="34" charset="0"/>
              </a:rPr>
              <a:t>h) </a:t>
            </a:r>
            <a:r>
              <a:rPr lang="fr-BE" altLang="fr-FR" sz="2800" b="1" smtClean="0">
                <a:effectLst/>
                <a:latin typeface="Arial Narrow" panose="020B0606020202030204" pitchFamily="34" charset="0"/>
              </a:rPr>
              <a:t>Analyser la qualité des soins</a:t>
            </a:r>
            <a:r>
              <a:rPr lang="fr-BE" altLang="fr-FR" sz="2800" smtClean="0">
                <a:effectLst/>
                <a:latin typeface="Arial Narrow" panose="020B0606020202030204" pitchFamily="34" charset="0"/>
              </a:rPr>
              <a:t> afin d'améliorer sa propre pratique professionnelle en tant qu'infirmier responsable de soins généraux. </a:t>
            </a:r>
          </a:p>
        </p:txBody>
      </p:sp>
      <p:pic>
        <p:nvPicPr>
          <p:cNvPr id="286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248400"/>
            <a:ext cx="914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8"/>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DAA35705-EF42-4E7A-92F2-1BDBA161CFBD}" type="slidenum">
              <a:rPr lang="fr-FR" sz="1400">
                <a:effectLst>
                  <a:outerShdw blurRad="38100" dist="38100" dir="2700000" algn="tl">
                    <a:srgbClr val="FFFFFF"/>
                  </a:outerShdw>
                </a:effectLst>
                <a:latin typeface="Arial" charset="0"/>
                <a:cs typeface="+mn-cs"/>
              </a:rPr>
              <a:pPr algn="r" eaLnBrk="1" hangingPunct="1">
                <a:defRPr/>
              </a:pPr>
              <a:t>24</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A317E830-DE2A-4E13-9ACE-A1DE21767A38}" type="slidenum">
              <a:rPr lang="fr-FR"/>
              <a:pPr>
                <a:defRPr/>
              </a:pPr>
              <a:t>25</a:t>
            </a:fld>
            <a:endParaRPr lang="fr-FR"/>
          </a:p>
        </p:txBody>
      </p:sp>
      <p:sp>
        <p:nvSpPr>
          <p:cNvPr id="29699" name="Titre 9"/>
          <p:cNvSpPr>
            <a:spLocks noGrp="1"/>
          </p:cNvSpPr>
          <p:nvPr>
            <p:ph type="title" idx="4294967295"/>
          </p:nvPr>
        </p:nvSpPr>
        <p:spPr>
          <a:xfrm>
            <a:off x="0" y="876300"/>
            <a:ext cx="9144000" cy="1905000"/>
          </a:xfrm>
          <a:solidFill>
            <a:srgbClr val="99FF99"/>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40000"/>
              </a:lnSpc>
            </a:pPr>
            <a:r>
              <a:rPr lang="fr-BE" altLang="fr-FR" sz="3600" b="1" smtClean="0">
                <a:solidFill>
                  <a:srgbClr val="336699"/>
                </a:solidFill>
                <a:effectLst/>
              </a:rPr>
              <a:t>Cadre Européen de Certification – CEC</a:t>
            </a:r>
            <a:br>
              <a:rPr lang="fr-BE" altLang="fr-FR" sz="3600" b="1" smtClean="0">
                <a:solidFill>
                  <a:srgbClr val="336699"/>
                </a:solidFill>
                <a:effectLst/>
              </a:rPr>
            </a:br>
            <a:r>
              <a:rPr lang="fr-BE" altLang="fr-FR" sz="3600" smtClean="0">
                <a:solidFill>
                  <a:srgbClr val="336699"/>
                </a:solidFill>
                <a:effectLst/>
              </a:rPr>
              <a:t>European Qualification Framework - EQF</a:t>
            </a:r>
          </a:p>
        </p:txBody>
      </p:sp>
      <p:sp>
        <p:nvSpPr>
          <p:cNvPr id="6" name="Espace réservé du numéro de diapositive 5"/>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fontAlgn="auto" hangingPunct="1">
              <a:spcBef>
                <a:spcPts val="0"/>
              </a:spcBef>
              <a:spcAft>
                <a:spcPts val="0"/>
              </a:spcAft>
              <a:defRPr/>
            </a:pPr>
            <a:fld id="{2A222722-293B-41B9-B56C-1AB22419AE13}" type="slidenum">
              <a:rPr lang="fr-FR" sz="1400">
                <a:effectLst>
                  <a:outerShdw blurRad="38100" dist="38100" dir="2700000" algn="tl">
                    <a:srgbClr val="FFFFFF"/>
                  </a:outerShdw>
                </a:effectLst>
                <a:cs typeface="+mn-cs"/>
              </a:rPr>
              <a:pPr algn="r" eaLnBrk="1" fontAlgn="auto" hangingPunct="1">
                <a:spcBef>
                  <a:spcPts val="0"/>
                </a:spcBef>
                <a:spcAft>
                  <a:spcPts val="0"/>
                </a:spcAft>
                <a:defRPr/>
              </a:pPr>
              <a:t>25</a:t>
            </a:fld>
            <a:endParaRPr lang="fr-FR" sz="1400">
              <a:effectLst>
                <a:outerShdw blurRad="38100" dist="38100" dir="2700000" algn="tl">
                  <a:srgbClr val="FFFFFF"/>
                </a:outerShdw>
              </a:effectLst>
              <a:cs typeface="+mn-cs"/>
            </a:endParaRPr>
          </a:p>
        </p:txBody>
      </p:sp>
      <p:sp>
        <p:nvSpPr>
          <p:cNvPr id="29701" name="Text Box 6"/>
          <p:cNvSpPr txBox="1">
            <a:spLocks noChangeArrowheads="1"/>
          </p:cNvSpPr>
          <p:nvPr/>
        </p:nvSpPr>
        <p:spPr bwMode="auto">
          <a:xfrm>
            <a:off x="228600" y="2743200"/>
            <a:ext cx="8686800" cy="3683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40000"/>
              </a:lnSpc>
              <a:spcBef>
                <a:spcPct val="0"/>
              </a:spcBef>
              <a:buClrTx/>
              <a:buSzTx/>
              <a:buFontTx/>
              <a:buChar char="•"/>
            </a:pPr>
            <a:r>
              <a:rPr lang="fr-BE" altLang="fr-FR" sz="1800" b="1">
                <a:solidFill>
                  <a:srgbClr val="336699"/>
                </a:solidFill>
                <a:latin typeface="Calibri" panose="020F0502020204030204" pitchFamily="34" charset="0"/>
              </a:rPr>
              <a:t> </a:t>
            </a:r>
            <a:r>
              <a:rPr lang="fr-BE" altLang="fr-FR" sz="2800" b="1">
                <a:solidFill>
                  <a:srgbClr val="000099"/>
                </a:solidFill>
                <a:latin typeface="Calibri" panose="020F0502020204030204" pitchFamily="34" charset="0"/>
              </a:rPr>
              <a:t>8 niveaux</a:t>
            </a:r>
            <a:r>
              <a:rPr lang="fr-BE" altLang="fr-FR" sz="2800">
                <a:solidFill>
                  <a:srgbClr val="000099"/>
                </a:solidFill>
                <a:latin typeface="Calibri" panose="020F0502020204030204" pitchFamily="34" charset="0"/>
              </a:rPr>
              <a:t> de références décrivent ce que l’étudiant connaît, comprend et est capable de faire</a:t>
            </a:r>
          </a:p>
          <a:p>
            <a:pPr eaLnBrk="1" hangingPunct="1">
              <a:lnSpc>
                <a:spcPct val="140000"/>
              </a:lnSpc>
              <a:spcBef>
                <a:spcPct val="0"/>
              </a:spcBef>
              <a:buClrTx/>
              <a:buSzTx/>
              <a:buFontTx/>
              <a:buChar char="•"/>
            </a:pPr>
            <a:r>
              <a:rPr lang="fr-BE" altLang="fr-FR" sz="2800">
                <a:solidFill>
                  <a:srgbClr val="000099"/>
                </a:solidFill>
                <a:latin typeface="Calibri" panose="020F0502020204030204" pitchFamily="34" charset="0"/>
              </a:rPr>
              <a:t> </a:t>
            </a:r>
            <a:r>
              <a:rPr lang="fr-BE" altLang="fr-FR" sz="2800" b="1">
                <a:solidFill>
                  <a:srgbClr val="000099"/>
                </a:solidFill>
                <a:latin typeface="Calibri" panose="020F0502020204030204" pitchFamily="34" charset="0"/>
              </a:rPr>
              <a:t>Comparaison</a:t>
            </a:r>
            <a:r>
              <a:rPr lang="fr-BE" altLang="fr-FR" sz="2800">
                <a:solidFill>
                  <a:srgbClr val="000099"/>
                </a:solidFill>
                <a:latin typeface="Calibri" panose="020F0502020204030204" pitchFamily="34" charset="0"/>
              </a:rPr>
              <a:t> entre les divers cadres ou systèmes de certifications nationaux</a:t>
            </a:r>
          </a:p>
          <a:p>
            <a:pPr eaLnBrk="1" hangingPunct="1">
              <a:lnSpc>
                <a:spcPct val="140000"/>
              </a:lnSpc>
              <a:spcBef>
                <a:spcPct val="0"/>
              </a:spcBef>
              <a:buClrTx/>
              <a:buSzTx/>
              <a:buFontTx/>
              <a:buChar char="•"/>
            </a:pPr>
            <a:r>
              <a:rPr lang="fr-BE" altLang="fr-FR" sz="2800">
                <a:solidFill>
                  <a:srgbClr val="000099"/>
                </a:solidFill>
                <a:latin typeface="Calibri" panose="020F0502020204030204" pitchFamily="34" charset="0"/>
              </a:rPr>
              <a:t> Depuis 2012 - toute nouvelle qualification est référenciée par un niveau, allant de 1 à 8</a:t>
            </a:r>
            <a:endParaRPr lang="fr-FR" altLang="fr-FR" sz="2800">
              <a:solidFill>
                <a:srgbClr val="000099"/>
              </a:solidFill>
              <a:latin typeface="Calibri" panose="020F0502020204030204" pitchFamily="34" charset="0"/>
            </a:endParaRPr>
          </a:p>
        </p:txBody>
      </p:sp>
      <p:pic>
        <p:nvPicPr>
          <p:cNvPr id="297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986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numéro de diapositive 11"/>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F92689C0-C984-49A2-BB98-F1A82C0B43DF}" type="slidenum">
              <a:rPr lang="fr-FR" sz="1400">
                <a:effectLst>
                  <a:outerShdw blurRad="38100" dist="38100" dir="2700000" algn="tl">
                    <a:srgbClr val="FFFFFF"/>
                  </a:outerShdw>
                </a:effectLst>
                <a:latin typeface="Arial" charset="0"/>
                <a:cs typeface="+mn-cs"/>
              </a:rPr>
              <a:pPr algn="r" eaLnBrk="1" hangingPunct="1">
                <a:defRPr/>
              </a:pPr>
              <a:t>25</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2"/>
          </p:nvPr>
        </p:nvSpPr>
        <p:spPr/>
        <p:txBody>
          <a:bodyPr/>
          <a:lstStyle/>
          <a:p>
            <a:pPr>
              <a:defRPr/>
            </a:pPr>
            <a:fld id="{A2188E47-12E3-494A-93D8-BC55C73438FA}" type="slidenum">
              <a:rPr lang="fr-FR"/>
              <a:pPr>
                <a:defRPr/>
              </a:pPr>
              <a:t>26</a:t>
            </a:fld>
            <a:endParaRPr lang="fr-FR"/>
          </a:p>
        </p:txBody>
      </p:sp>
      <p:sp>
        <p:nvSpPr>
          <p:cNvPr id="26625" name="Titre 1"/>
          <p:cNvSpPr>
            <a:spLocks noGrp="1"/>
          </p:cNvSpPr>
          <p:nvPr>
            <p:ph type="title" idx="4294967295"/>
          </p:nvPr>
        </p:nvSpPr>
        <p:spPr/>
        <p:txBody>
          <a:bodyPr/>
          <a:lstStyle/>
          <a:p>
            <a:pPr eaLnBrk="1" hangingPunct="1">
              <a:defRPr/>
            </a:pPr>
            <a:endParaRPr lang="fr-BE" smtClean="0"/>
          </a:p>
        </p:txBody>
      </p:sp>
      <p:graphicFrame>
        <p:nvGraphicFramePr>
          <p:cNvPr id="50221" name="Group 45"/>
          <p:cNvGraphicFramePr>
            <a:graphicFrameLocks noGrp="1"/>
          </p:cNvGraphicFramePr>
          <p:nvPr>
            <p:ph idx="4294967295"/>
          </p:nvPr>
        </p:nvGraphicFramePr>
        <p:xfrm>
          <a:off x="0" y="0"/>
          <a:ext cx="9144000" cy="6991350"/>
        </p:xfrm>
        <a:graphic>
          <a:graphicData uri="http://schemas.openxmlformats.org/drawingml/2006/table">
            <a:tbl>
              <a:tblPr/>
              <a:tblGrid>
                <a:gridCol w="1857375"/>
                <a:gridCol w="7286625"/>
              </a:tblGrid>
              <a:tr h="107889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fr-BE" sz="2400" b="0" i="0" u="none" strike="noStrike" cap="none" normalizeH="0" baseline="0" dirty="0" smtClean="0">
                          <a:ln>
                            <a:noFill/>
                          </a:ln>
                          <a:solidFill>
                            <a:schemeClr val="bg1"/>
                          </a:solidFill>
                          <a:effectLst/>
                          <a:latin typeface="Arial Narrow" pitchFamily="34" charset="0"/>
                          <a:cs typeface="Arial" pitchFamily="34" charset="0"/>
                        </a:rPr>
                        <a:t>Acquis de l’éducation et de la formation</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2400" b="0" i="0" u="none" strike="noStrike" cap="none" normalizeH="0" baseline="0" dirty="0" smtClean="0">
                          <a:ln>
                            <a:noFill/>
                          </a:ln>
                          <a:solidFill>
                            <a:schemeClr val="bg1"/>
                          </a:solidFill>
                          <a:effectLst/>
                          <a:latin typeface="Arial Narrow" pitchFamily="34" charset="0"/>
                          <a:cs typeface="Arial" pitchFamily="34" charset="0"/>
                        </a:rPr>
                        <a:t>Savoirs</a:t>
                      </a:r>
                    </a:p>
                    <a:p>
                      <a:pPr marL="0" marR="0" lvl="0" indent="0" algn="l" defTabSz="914400" rtl="0" eaLnBrk="1" fontAlgn="base" latinLnBrk="0" hangingPunct="1">
                        <a:lnSpc>
                          <a:spcPct val="100000"/>
                        </a:lnSpc>
                        <a:spcBef>
                          <a:spcPct val="0"/>
                        </a:spcBef>
                        <a:spcAft>
                          <a:spcPct val="0"/>
                        </a:spcAft>
                        <a:buClrTx/>
                        <a:buSzTx/>
                        <a:buFontTx/>
                        <a:buNone/>
                        <a:tabLst/>
                      </a:pPr>
                      <a:r>
                        <a:rPr kumimoji="0" lang="fr-BE" sz="2400" b="0" i="0" u="none" strike="noStrike" cap="none" normalizeH="0" baseline="0" dirty="0" smtClean="0">
                          <a:ln>
                            <a:noFill/>
                          </a:ln>
                          <a:solidFill>
                            <a:schemeClr val="bg1"/>
                          </a:solidFill>
                          <a:effectLst/>
                          <a:latin typeface="Arial Narrow" pitchFamily="34" charset="0"/>
                          <a:cs typeface="Arial" pitchFamily="34" charset="0"/>
                        </a:rPr>
                        <a:t>Le CEC fait référence à des savoirs théoriques et/ou factuels.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6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800" b="1" i="0" u="none" strike="noStrike" cap="none" normalizeH="0" baseline="0" dirty="0" smtClean="0">
                          <a:ln>
                            <a:noFill/>
                          </a:ln>
                          <a:solidFill>
                            <a:srgbClr val="0000FF"/>
                          </a:solidFill>
                          <a:effectLst/>
                          <a:latin typeface="Arial" pitchFamily="34" charset="0"/>
                          <a:cs typeface="Arial" pitchFamily="34" charset="0"/>
                        </a:rPr>
                        <a:t>1</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000000"/>
                          </a:solidFill>
                          <a:effectLst/>
                          <a:latin typeface="Arial" pitchFamily="34" charset="0"/>
                          <a:cs typeface="Arial" pitchFamily="34" charset="0"/>
                        </a:rPr>
                        <a:t>savoirs • généraux de base</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5181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800" b="1" i="0" u="none" strike="noStrike" cap="none" normalizeH="0" baseline="0" smtClean="0">
                          <a:ln>
                            <a:noFill/>
                          </a:ln>
                          <a:solidFill>
                            <a:srgbClr val="0000FF"/>
                          </a:solidFill>
                          <a:effectLst/>
                          <a:latin typeface="Arial" pitchFamily="34" charset="0"/>
                          <a:cs typeface="Arial" pitchFamily="34" charset="0"/>
                        </a:rPr>
                        <a:t>2</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Arial" pitchFamily="34" charset="0"/>
                          <a:cs typeface="Arial" pitchFamily="34" charset="0"/>
                        </a:rPr>
                        <a:t>savoirs factuels de base dans un domaine de travail ou d’études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8348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800" b="1" i="0" u="none" strike="noStrike" cap="none" normalizeH="0" baseline="0" dirty="0" smtClean="0">
                          <a:ln>
                            <a:noFill/>
                          </a:ln>
                          <a:solidFill>
                            <a:srgbClr val="0000FF"/>
                          </a:solidFill>
                          <a:effectLst/>
                          <a:latin typeface="Arial" pitchFamily="34" charset="0"/>
                          <a:cs typeface="Arial" pitchFamily="34" charset="0"/>
                        </a:rPr>
                        <a:t>3</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Arial" pitchFamily="34" charset="0"/>
                          <a:cs typeface="Arial" pitchFamily="34" charset="0"/>
                        </a:rPr>
                        <a:t>savoirs couvrant des faits, principes, processus et concepts généraux,</a:t>
                      </a:r>
                    </a:p>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Arial" pitchFamily="34" charset="0"/>
                          <a:cs typeface="Arial" pitchFamily="34" charset="0"/>
                        </a:rPr>
                        <a:t>dans un domaine de travail ou d’études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6400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800" b="1" i="0" u="none" strike="noStrike" cap="none" normalizeH="0" baseline="0" dirty="0" smtClean="0">
                          <a:ln>
                            <a:noFill/>
                          </a:ln>
                          <a:solidFill>
                            <a:srgbClr val="0000FF"/>
                          </a:solidFill>
                          <a:effectLst/>
                          <a:latin typeface="Arial" pitchFamily="34" charset="0"/>
                          <a:cs typeface="Arial" pitchFamily="34" charset="0"/>
                        </a:rPr>
                        <a:t>4</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Arial" pitchFamily="34" charset="0"/>
                          <a:cs typeface="Arial" pitchFamily="34" charset="0"/>
                        </a:rPr>
                        <a:t>savoirs factuels et théoriques dans des contextes généraux dans un</a:t>
                      </a:r>
                    </a:p>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Arial" pitchFamily="34" charset="0"/>
                          <a:cs typeface="Arial" pitchFamily="34" charset="0"/>
                        </a:rPr>
                        <a:t>domaine de travail ou d’études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6400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800" b="1" i="0" u="none" strike="noStrike" cap="none" normalizeH="0" baseline="0" dirty="0" smtClean="0">
                          <a:ln>
                            <a:noFill/>
                          </a:ln>
                          <a:solidFill>
                            <a:srgbClr val="0000FF"/>
                          </a:solidFill>
                          <a:effectLst/>
                          <a:latin typeface="Arial" pitchFamily="34" charset="0"/>
                          <a:cs typeface="Arial" pitchFamily="34" charset="0"/>
                        </a:rPr>
                        <a:t>5</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Arial" pitchFamily="34" charset="0"/>
                          <a:cs typeface="Arial" pitchFamily="34" charset="0"/>
                        </a:rPr>
                        <a:t>savoirs détaillés, spécialisés, factuels et théoriques dans un domaine</a:t>
                      </a:r>
                    </a:p>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Arial" pitchFamily="34" charset="0"/>
                          <a:cs typeface="Arial" pitchFamily="34" charset="0"/>
                        </a:rPr>
                        <a:t>de travail ou d’études, et conscience des limites de ces savoirs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6400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800" b="1" i="0" u="none" strike="noStrike" cap="none" normalizeH="0" baseline="0" dirty="0" smtClean="0">
                          <a:ln>
                            <a:noFill/>
                          </a:ln>
                          <a:solidFill>
                            <a:srgbClr val="0000FF"/>
                          </a:solidFill>
                          <a:effectLst/>
                          <a:latin typeface="Arial" pitchFamily="34" charset="0"/>
                          <a:cs typeface="Arial" pitchFamily="34" charset="0"/>
                        </a:rPr>
                        <a:t>6</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Arial" pitchFamily="34" charset="0"/>
                          <a:cs typeface="Arial" pitchFamily="34" charset="0"/>
                        </a:rPr>
                        <a:t>savoirs approfondis dans un domaine de travail ou d’études requérant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smtClean="0">
                          <a:ln>
                            <a:noFill/>
                          </a:ln>
                          <a:solidFill>
                            <a:srgbClr val="000000"/>
                          </a:solidFill>
                          <a:effectLst/>
                          <a:latin typeface="Arial" pitchFamily="34" charset="0"/>
                          <a:cs typeface="Arial" pitchFamily="34" charset="0"/>
                        </a:rPr>
                        <a:t>une compréhension critique de théories et de principes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r h="14629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800" b="1" i="0" u="none" strike="noStrike" cap="none" normalizeH="0" baseline="0" dirty="0" smtClean="0">
                          <a:ln>
                            <a:noFill/>
                          </a:ln>
                          <a:solidFill>
                            <a:srgbClr val="0000FF"/>
                          </a:solidFill>
                          <a:effectLst/>
                          <a:latin typeface="Arial" pitchFamily="34" charset="0"/>
                          <a:cs typeface="Arial" pitchFamily="34" charset="0"/>
                        </a:rPr>
                        <a:t>7</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000000"/>
                          </a:solidFill>
                          <a:effectLst/>
                          <a:latin typeface="Arial" pitchFamily="34" charset="0"/>
                          <a:cs typeface="Arial" pitchFamily="34" charset="0"/>
                        </a:rPr>
                        <a:t>savoirs hautement spécialisés, dont certains sont à l’avant-garde du</a:t>
                      </a:r>
                    </a:p>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000000"/>
                          </a:solidFill>
                          <a:effectLst/>
                          <a:latin typeface="Arial" pitchFamily="34" charset="0"/>
                          <a:cs typeface="Arial" pitchFamily="34" charset="0"/>
                        </a:rPr>
                        <a:t>savoir dans un domaine de travail ou d’études, comme base d’une</a:t>
                      </a:r>
                    </a:p>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000000"/>
                          </a:solidFill>
                          <a:effectLst/>
                          <a:latin typeface="Arial" pitchFamily="34" charset="0"/>
                          <a:cs typeface="Arial" pitchFamily="34" charset="0"/>
                        </a:rPr>
                        <a:t>pensée originale et/ou de la recherche</a:t>
                      </a:r>
                    </a:p>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000000"/>
                          </a:solidFill>
                          <a:effectLst/>
                          <a:latin typeface="Arial" pitchFamily="34" charset="0"/>
                          <a:cs typeface="Arial" pitchFamily="34" charset="0"/>
                        </a:rPr>
                        <a:t>conscience critique des savoirs dans un domaine et à l’interface de plusieurs domaines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FF"/>
                    </a:solidFill>
                  </a:tcPr>
                </a:tc>
              </a:tr>
              <a:tr h="6400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2800" b="1" i="0" u="none" strike="noStrike" cap="none" normalizeH="0" baseline="0" dirty="0" smtClean="0">
                          <a:ln>
                            <a:noFill/>
                          </a:ln>
                          <a:solidFill>
                            <a:srgbClr val="0000FF"/>
                          </a:solidFill>
                          <a:effectLst/>
                          <a:latin typeface="Arial" pitchFamily="34" charset="0"/>
                          <a:cs typeface="Arial" pitchFamily="34" charset="0"/>
                        </a:rPr>
                        <a:t>8</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000000"/>
                          </a:solidFill>
                          <a:effectLst/>
                          <a:latin typeface="Arial" pitchFamily="34" charset="0"/>
                          <a:cs typeface="Arial" pitchFamily="34" charset="0"/>
                        </a:rPr>
                        <a:t>savoirs à la frontière la plus avancée d’un domaine de travail ou</a:t>
                      </a:r>
                    </a:p>
                    <a:p>
                      <a:pPr marL="0" marR="0" lvl="0" indent="0" algn="l" defTabSz="914400" rtl="0" eaLnBrk="1" fontAlgn="base" latinLnBrk="0" hangingPunct="1">
                        <a:lnSpc>
                          <a:spcPct val="100000"/>
                        </a:lnSpc>
                        <a:spcBef>
                          <a:spcPct val="0"/>
                        </a:spcBef>
                        <a:spcAft>
                          <a:spcPct val="0"/>
                        </a:spcAft>
                        <a:buClrTx/>
                        <a:buSzTx/>
                        <a:buFontTx/>
                        <a:buNone/>
                        <a:tabLst/>
                      </a:pPr>
                      <a:r>
                        <a:rPr kumimoji="0" lang="fr-BE" sz="1800" b="0" i="0" u="none" strike="noStrike" cap="none" normalizeH="0" baseline="0" dirty="0" smtClean="0">
                          <a:ln>
                            <a:noFill/>
                          </a:ln>
                          <a:solidFill>
                            <a:srgbClr val="000000"/>
                          </a:solidFill>
                          <a:effectLst/>
                          <a:latin typeface="Arial" pitchFamily="34" charset="0"/>
                          <a:cs typeface="Arial" pitchFamily="34" charset="0"/>
                        </a:rPr>
                        <a:t>d’études et à l’interface de plusieurs domaines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FF"/>
                    </a:solidFill>
                  </a:tcPr>
                </a:tc>
              </a:tr>
            </a:tbl>
          </a:graphicData>
        </a:graphic>
      </p:graphicFrame>
      <p:sp>
        <p:nvSpPr>
          <p:cNvPr id="30756" name="Espace réservé du numéro de diapositive 4"/>
          <p:cNvSpPr txBox="1">
            <a:spLocks noGrp="1"/>
          </p:cNvSpPr>
          <p:nvPr/>
        </p:nvSpPr>
        <p:spPr bwMode="auto">
          <a:xfrm>
            <a:off x="7000875" y="6215063"/>
            <a:ext cx="192881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fr-BE" altLang="fr-FR" sz="1200">
                <a:latin typeface="Arial Black" panose="020B0A04020102020204" pitchFamily="34" charset="0"/>
              </a:rPr>
              <a:t>(http://europa.eu).</a:t>
            </a:r>
            <a:endParaRPr lang="fr-FR" altLang="fr-FR" sz="1200">
              <a:latin typeface="Arial Black" panose="020B0A04020102020204" pitchFamily="34" charset="0"/>
            </a:endParaRPr>
          </a:p>
        </p:txBody>
      </p:sp>
      <p:sp>
        <p:nvSpPr>
          <p:cNvPr id="30757" name="ZoneTexte 5"/>
          <p:cNvSpPr txBox="1">
            <a:spLocks noChangeArrowheads="1"/>
          </p:cNvSpPr>
          <p:nvPr/>
        </p:nvSpPr>
        <p:spPr bwMode="auto">
          <a:xfrm>
            <a:off x="0" y="3581400"/>
            <a:ext cx="755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400" b="1">
                <a:latin typeface="Calibri" panose="020F0502020204030204" pitchFamily="34" charset="0"/>
              </a:rPr>
              <a:t>BES</a:t>
            </a:r>
          </a:p>
          <a:p>
            <a:pPr eaLnBrk="1" hangingPunct="1">
              <a:spcBef>
                <a:spcPct val="0"/>
              </a:spcBef>
              <a:buClrTx/>
              <a:buSzTx/>
              <a:buFontTx/>
              <a:buNone/>
            </a:pPr>
            <a:r>
              <a:rPr lang="fr-BE" altLang="fr-FR" sz="1400" b="1">
                <a:latin typeface="Calibri" panose="020F0502020204030204" pitchFamily="34" charset="0"/>
              </a:rPr>
              <a:t>HBO5</a:t>
            </a:r>
          </a:p>
          <a:p>
            <a:pPr eaLnBrk="1" hangingPunct="1">
              <a:spcBef>
                <a:spcPct val="0"/>
              </a:spcBef>
              <a:buClrTx/>
              <a:buSzTx/>
              <a:buFontTx/>
              <a:buNone/>
            </a:pPr>
            <a:r>
              <a:rPr lang="fr-BE" altLang="fr-FR" sz="1400" b="1">
                <a:latin typeface="Calibri" panose="020F0502020204030204" pitchFamily="34" charset="0"/>
              </a:rPr>
              <a:t>ASI/BI</a:t>
            </a:r>
          </a:p>
        </p:txBody>
      </p:sp>
      <p:sp>
        <p:nvSpPr>
          <p:cNvPr id="30758" name="ZoneTexte 6"/>
          <p:cNvSpPr txBox="1">
            <a:spLocks noChangeArrowheads="1"/>
          </p:cNvSpPr>
          <p:nvPr/>
        </p:nvSpPr>
        <p:spPr bwMode="auto">
          <a:xfrm>
            <a:off x="0" y="4352925"/>
            <a:ext cx="755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400" b="1">
                <a:latin typeface="Calibri" panose="020F0502020204030204" pitchFamily="34" charset="0"/>
              </a:rPr>
              <a:t>BA/</a:t>
            </a:r>
          </a:p>
          <a:p>
            <a:pPr eaLnBrk="1" hangingPunct="1">
              <a:spcBef>
                <a:spcPct val="0"/>
              </a:spcBef>
              <a:buClrTx/>
              <a:buSzTx/>
              <a:buFontTx/>
              <a:buNone/>
            </a:pPr>
            <a:r>
              <a:rPr lang="fr-BE" altLang="fr-FR" sz="1400" b="1">
                <a:latin typeface="Calibri" panose="020F0502020204030204" pitchFamily="34" charset="0"/>
              </a:rPr>
              <a:t>LIC</a:t>
            </a:r>
          </a:p>
        </p:txBody>
      </p:sp>
      <p:sp>
        <p:nvSpPr>
          <p:cNvPr id="30759" name="ZoneTexte 7"/>
          <p:cNvSpPr txBox="1">
            <a:spLocks noChangeArrowheads="1"/>
          </p:cNvSpPr>
          <p:nvPr/>
        </p:nvSpPr>
        <p:spPr bwMode="auto">
          <a:xfrm>
            <a:off x="0" y="5027613"/>
            <a:ext cx="7556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400" b="1">
                <a:latin typeface="Calibri" panose="020F0502020204030204" pitchFamily="34" charset="0"/>
              </a:rPr>
              <a:t>MA</a:t>
            </a:r>
          </a:p>
        </p:txBody>
      </p:sp>
      <p:sp>
        <p:nvSpPr>
          <p:cNvPr id="30760" name="ZoneTexte 8"/>
          <p:cNvSpPr txBox="1">
            <a:spLocks noChangeArrowheads="1"/>
          </p:cNvSpPr>
          <p:nvPr/>
        </p:nvSpPr>
        <p:spPr bwMode="auto">
          <a:xfrm>
            <a:off x="0" y="2976563"/>
            <a:ext cx="7556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400" b="1">
                <a:latin typeface="Calibri" panose="020F0502020204030204" pitchFamily="34" charset="0"/>
              </a:rPr>
              <a:t>AS</a:t>
            </a:r>
          </a:p>
          <a:p>
            <a:pPr eaLnBrk="1" hangingPunct="1">
              <a:spcBef>
                <a:spcPct val="0"/>
              </a:spcBef>
              <a:buClrTx/>
              <a:buSzTx/>
              <a:buFontTx/>
              <a:buNone/>
            </a:pPr>
            <a:r>
              <a:rPr lang="fr-BE" altLang="fr-FR" sz="1400" b="1">
                <a:latin typeface="Calibri" panose="020F0502020204030204" pitchFamily="34" charset="0"/>
              </a:rPr>
              <a:t>Aux ?</a:t>
            </a:r>
          </a:p>
        </p:txBody>
      </p:sp>
      <p:sp>
        <p:nvSpPr>
          <p:cNvPr id="30761" name="ZoneTexte 9"/>
          <p:cNvSpPr txBox="1">
            <a:spLocks noChangeArrowheads="1"/>
          </p:cNvSpPr>
          <p:nvPr/>
        </p:nvSpPr>
        <p:spPr bwMode="auto">
          <a:xfrm>
            <a:off x="0" y="6437313"/>
            <a:ext cx="755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400" b="1">
                <a:latin typeface="Calibri" panose="020F0502020204030204" pitchFamily="34" charset="0"/>
              </a:rPr>
              <a:t>DOCT</a:t>
            </a:r>
          </a:p>
        </p:txBody>
      </p:sp>
      <p:cxnSp>
        <p:nvCxnSpPr>
          <p:cNvPr id="30762" name="Connecteur droit avec flèche 11"/>
          <p:cNvCxnSpPr>
            <a:cxnSpLocks noChangeShapeType="1"/>
          </p:cNvCxnSpPr>
          <p:nvPr/>
        </p:nvCxnSpPr>
        <p:spPr bwMode="auto">
          <a:xfrm>
            <a:off x="1619250" y="1341438"/>
            <a:ext cx="0" cy="5256212"/>
          </a:xfrm>
          <a:prstGeom prst="straightConnector1">
            <a:avLst/>
          </a:prstGeom>
          <a:noFill/>
          <a:ln w="76200" algn="ctr">
            <a:solidFill>
              <a:srgbClr val="C00000"/>
            </a:solidFill>
            <a:round/>
            <a:headEnd/>
            <a:tailEnd type="triangle" w="lg" len="lg"/>
          </a:ln>
          <a:extLst>
            <a:ext uri="{909E8E84-426E-40DD-AFC4-6F175D3DCCD1}">
              <a14:hiddenFill xmlns:a14="http://schemas.microsoft.com/office/drawing/2010/main">
                <a:noFill/>
              </a14:hiddenFill>
            </a:ext>
          </a:extLst>
        </p:spPr>
      </p:cxnSp>
      <p:sp>
        <p:nvSpPr>
          <p:cNvPr id="16" name="Rectangle 4"/>
          <p:cNvSpPr>
            <a:spLocks noChangeArrowheads="1"/>
          </p:cNvSpPr>
          <p:nvPr/>
        </p:nvSpPr>
        <p:spPr bwMode="auto">
          <a:xfrm>
            <a:off x="609600" y="2819400"/>
            <a:ext cx="609600" cy="2592387"/>
          </a:xfrm>
          <a:prstGeom prst="rect">
            <a:avLst/>
          </a:prstGeom>
          <a:noFill/>
          <a:ln w="57150" algn="ctr">
            <a:solidFill>
              <a:schemeClr val="tx1"/>
            </a:solidFill>
            <a:miter lim="800000"/>
            <a:headEnd/>
            <a:tailEnd/>
          </a:ln>
          <a:effectLst>
            <a:softEdge rad="317500"/>
          </a:effectLst>
        </p:spPr>
        <p:txBody>
          <a:bodyPr anchor="ctr"/>
          <a:lstStyle/>
          <a:p>
            <a:pPr algn="ctr" eaLnBrk="1" hangingPunct="1">
              <a:defRPr/>
            </a:pPr>
            <a:endParaRPr lang="fr-BE">
              <a:solidFill>
                <a:srgbClr val="FFFFFF"/>
              </a:solidFill>
              <a:latin typeface="Calibri" pitchFamily="34" charset="0"/>
              <a:cs typeface="Arial" charset="0"/>
            </a:endParaRPr>
          </a:p>
        </p:txBody>
      </p:sp>
      <p:sp>
        <p:nvSpPr>
          <p:cNvPr id="17" name="Rectangle à coins arrondis 16"/>
          <p:cNvSpPr/>
          <p:nvPr/>
        </p:nvSpPr>
        <p:spPr>
          <a:xfrm>
            <a:off x="609600" y="2971800"/>
            <a:ext cx="609600" cy="2514600"/>
          </a:xfrm>
          <a:prstGeom prst="roundRect">
            <a:avLst/>
          </a:prstGeom>
          <a:noFill/>
          <a:ln w="57150" cmpd="db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3" name="Espace réservé du numéro de diapositive 12"/>
          <p:cNvSpPr txBox="1">
            <a:spLocks noGrp="1"/>
          </p:cNvSpPr>
          <p:nvPr/>
        </p:nvSpPr>
        <p:spPr bwMode="auto">
          <a:xfrm>
            <a:off x="7010400" y="6096000"/>
            <a:ext cx="2133600" cy="476250"/>
          </a:xfrm>
          <a:prstGeom prst="rect">
            <a:avLst/>
          </a:prstGeom>
          <a:noFill/>
          <a:ln>
            <a:miter lim="800000"/>
            <a:headEnd/>
            <a:tailEnd/>
          </a:ln>
        </p:spPr>
        <p:txBody>
          <a:bodyPr anchor="b"/>
          <a:lstStyle/>
          <a:p>
            <a:pPr algn="r" eaLnBrk="1" hangingPunct="1">
              <a:defRPr/>
            </a:pPr>
            <a:fld id="{DC9AAAF4-E345-4C3E-87D1-3D32DF09D935}" type="slidenum">
              <a:rPr lang="fr-FR" sz="1400">
                <a:effectLst>
                  <a:outerShdw blurRad="38100" dist="38100" dir="2700000" algn="tl">
                    <a:srgbClr val="FFFFFF"/>
                  </a:outerShdw>
                </a:effectLst>
                <a:latin typeface="Arial" charset="0"/>
                <a:cs typeface="+mn-cs"/>
              </a:rPr>
              <a:pPr algn="r" eaLnBrk="1" hangingPunct="1">
                <a:defRPr/>
              </a:pPr>
              <a:t>26</a:t>
            </a:fld>
            <a:endParaRPr lang="fr-FR" sz="1400">
              <a:effectLst>
                <a:outerShdw blurRad="38100" dist="38100" dir="2700000" algn="tl">
                  <a:srgbClr val="FFFFFF"/>
                </a:outerShdw>
              </a:effectLst>
              <a:latin typeface="Arial" charset="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ctrTitle" sz="quarter"/>
          </p:nvPr>
        </p:nvSpPr>
        <p:spPr>
          <a:xfrm>
            <a:off x="0" y="228600"/>
            <a:ext cx="8305800" cy="720725"/>
          </a:xfrm>
        </p:spPr>
        <p:txBody>
          <a:bodyPr/>
          <a:lstStyle/>
          <a:p>
            <a:pPr eaLnBrk="1" hangingPunct="1"/>
            <a:r>
              <a:rPr lang="fr-BE" altLang="fr-FR" sz="2800" b="1" smtClean="0">
                <a:solidFill>
                  <a:srgbClr val="336699"/>
                </a:solidFill>
                <a:effectLst/>
                <a:latin typeface="Arial Narrow" panose="020B0606020202030204" pitchFamily="34" charset="0"/>
                <a:cs typeface="Arial" panose="020B0604020202020204" pitchFamily="34" charset="0"/>
              </a:rPr>
              <a:t>Pourquoi une formation infirmière de niveau bachelor ?</a:t>
            </a:r>
          </a:p>
        </p:txBody>
      </p:sp>
      <p:sp>
        <p:nvSpPr>
          <p:cNvPr id="3" name="Sous-titre 2"/>
          <p:cNvSpPr>
            <a:spLocks noGrp="1"/>
          </p:cNvSpPr>
          <p:nvPr>
            <p:ph type="subTitle" sz="quarter" idx="1"/>
          </p:nvPr>
        </p:nvSpPr>
        <p:spPr>
          <a:xfrm>
            <a:off x="228600" y="1219200"/>
            <a:ext cx="8686800" cy="5445125"/>
          </a:xfrm>
        </p:spPr>
        <p:txBody>
          <a:bodyPr rtlCol="0">
            <a:normAutofit/>
          </a:bodyPr>
          <a:lstStyle/>
          <a:p>
            <a:pPr marL="342900" indent="-342900" algn="l" eaLnBrk="1" fontAlgn="auto" hangingPunct="1">
              <a:spcAft>
                <a:spcPts val="0"/>
              </a:spcAft>
              <a:buFont typeface="Wingdings" panose="05000000000000000000" pitchFamily="2" charset="2"/>
              <a:buChar char="v"/>
              <a:defRPr/>
            </a:pPr>
            <a:r>
              <a:rPr lang="fr-BE" sz="2400" dirty="0">
                <a:effectLst/>
                <a:latin typeface="Arial Narrow" pitchFamily="34" charset="0"/>
                <a:cs typeface="Arial" pitchFamily="34" charset="0"/>
              </a:rPr>
              <a:t>Le maintien actuel des </a:t>
            </a:r>
            <a:r>
              <a:rPr lang="fr-BE" sz="2400" b="1" dirty="0">
                <a:effectLst/>
                <a:latin typeface="Arial Narrow" pitchFamily="34" charset="0"/>
                <a:cs typeface="Arial" pitchFamily="34" charset="0"/>
              </a:rPr>
              <a:t>deux filières de formation </a:t>
            </a:r>
            <a:r>
              <a:rPr lang="fr-BE" sz="2400" b="1" dirty="0" smtClean="0">
                <a:effectLst/>
                <a:latin typeface="Arial Narrow" pitchFamily="34" charset="0"/>
                <a:cs typeface="Arial" pitchFamily="34" charset="0"/>
              </a:rPr>
              <a:t>d’infirmier génère </a:t>
            </a:r>
            <a:r>
              <a:rPr lang="fr-BE" sz="2400" b="1" dirty="0">
                <a:effectLst/>
                <a:latin typeface="Arial Narrow" pitchFamily="34" charset="0"/>
                <a:cs typeface="Arial" pitchFamily="34" charset="0"/>
              </a:rPr>
              <a:t>confusion et incohérence </a:t>
            </a:r>
            <a:r>
              <a:rPr lang="fr-BE" sz="2400" dirty="0">
                <a:effectLst/>
                <a:latin typeface="Arial Narrow" pitchFamily="34" charset="0"/>
                <a:cs typeface="Arial" pitchFamily="34" charset="0"/>
              </a:rPr>
              <a:t>(interne et </a:t>
            </a:r>
            <a:r>
              <a:rPr lang="fr-BE" sz="2400" dirty="0" smtClean="0">
                <a:effectLst/>
                <a:latin typeface="Arial Narrow" pitchFamily="34" charset="0"/>
                <a:cs typeface="Arial" pitchFamily="34" charset="0"/>
              </a:rPr>
              <a:t>externe)</a:t>
            </a:r>
          </a:p>
          <a:p>
            <a:pPr algn="l" eaLnBrk="1" fontAlgn="auto" hangingPunct="1">
              <a:spcAft>
                <a:spcPts val="0"/>
              </a:spcAft>
              <a:defRPr/>
            </a:pPr>
            <a:endParaRPr lang="fr-BE" sz="1000" dirty="0">
              <a:effectLst/>
              <a:latin typeface="Arial Narrow" pitchFamily="34" charset="0"/>
              <a:cs typeface="Arial" pitchFamily="34" charset="0"/>
            </a:endParaRPr>
          </a:p>
          <a:p>
            <a:pPr algn="l" eaLnBrk="1" fontAlgn="auto" hangingPunct="1">
              <a:spcAft>
                <a:spcPts val="0"/>
              </a:spcAft>
              <a:buFont typeface="Wingdings" panose="05000000000000000000" pitchFamily="2" charset="2"/>
              <a:buChar char="v"/>
              <a:defRPr/>
            </a:pPr>
            <a:r>
              <a:rPr lang="fr-BE" sz="2400" dirty="0">
                <a:effectLst/>
                <a:latin typeface="Arial Narrow" pitchFamily="34" charset="0"/>
                <a:cs typeface="Arial" pitchFamily="34" charset="0"/>
              </a:rPr>
              <a:t> </a:t>
            </a:r>
            <a:r>
              <a:rPr lang="fr-BE" sz="2400" dirty="0" smtClean="0">
                <a:effectLst/>
                <a:latin typeface="Arial Narrow" pitchFamily="34" charset="0"/>
                <a:cs typeface="Arial" pitchFamily="34" charset="0"/>
              </a:rPr>
              <a:t> </a:t>
            </a:r>
            <a:r>
              <a:rPr lang="fr-BE" sz="2400" b="1" dirty="0" smtClean="0">
                <a:effectLst/>
                <a:latin typeface="Arial Narrow" pitchFamily="34" charset="0"/>
                <a:cs typeface="Arial" pitchFamily="34" charset="0"/>
              </a:rPr>
              <a:t>L’évolution </a:t>
            </a:r>
            <a:r>
              <a:rPr lang="fr-BE" sz="2400" b="1" dirty="0">
                <a:effectLst/>
                <a:latin typeface="Arial Narrow" pitchFamily="34" charset="0"/>
                <a:cs typeface="Arial" pitchFamily="34" charset="0"/>
              </a:rPr>
              <a:t>et la modification structurelle des soins </a:t>
            </a:r>
          </a:p>
          <a:p>
            <a:pPr algn="l" eaLnBrk="1" fontAlgn="auto" hangingPunct="1">
              <a:spcAft>
                <a:spcPts val="0"/>
              </a:spcAft>
              <a:defRPr/>
            </a:pPr>
            <a:r>
              <a:rPr lang="fr-BE" sz="2400" b="1" dirty="0">
                <a:effectLst/>
                <a:latin typeface="Arial Narrow" pitchFamily="34" charset="0"/>
                <a:cs typeface="Arial" pitchFamily="34" charset="0"/>
              </a:rPr>
              <a:t>     entraînent:</a:t>
            </a:r>
          </a:p>
          <a:p>
            <a:pPr lvl="1" eaLnBrk="1" fontAlgn="auto" hangingPunct="1">
              <a:spcAft>
                <a:spcPts val="0"/>
              </a:spcAft>
              <a:buFont typeface="Arial" pitchFamily="34" charset="0"/>
              <a:buChar char="•"/>
              <a:defRPr/>
            </a:pPr>
            <a:r>
              <a:rPr lang="fr-BE" sz="2400" dirty="0">
                <a:effectLst/>
                <a:latin typeface="Arial Narrow" pitchFamily="34" charset="0"/>
                <a:cs typeface="Arial" pitchFamily="34" charset="0"/>
              </a:rPr>
              <a:t> Des profils de patients différents</a:t>
            </a:r>
          </a:p>
          <a:p>
            <a:pPr lvl="1" eaLnBrk="1" fontAlgn="auto" hangingPunct="1">
              <a:spcAft>
                <a:spcPts val="0"/>
              </a:spcAft>
              <a:buFont typeface="Arial" pitchFamily="34" charset="0"/>
              <a:buChar char="•"/>
              <a:defRPr/>
            </a:pPr>
            <a:r>
              <a:rPr lang="fr-BE" sz="2400" dirty="0">
                <a:effectLst/>
                <a:latin typeface="Arial Narrow" pitchFamily="34" charset="0"/>
                <a:cs typeface="Arial" pitchFamily="34" charset="0"/>
              </a:rPr>
              <a:t> Le transfert de l’hôpital vers l’ambulatoire</a:t>
            </a:r>
          </a:p>
          <a:p>
            <a:pPr lvl="1" eaLnBrk="1" fontAlgn="auto" hangingPunct="1">
              <a:spcAft>
                <a:spcPts val="0"/>
              </a:spcAft>
              <a:buFont typeface="Arial" pitchFamily="34" charset="0"/>
              <a:buChar char="•"/>
              <a:defRPr/>
            </a:pPr>
            <a:r>
              <a:rPr lang="fr-BE" sz="2400" dirty="0">
                <a:effectLst/>
                <a:latin typeface="Arial Narrow" pitchFamily="34" charset="0"/>
                <a:cs typeface="Arial" pitchFamily="34" charset="0"/>
              </a:rPr>
              <a:t> Des compétences intellectuelles, relationnelles </a:t>
            </a:r>
            <a:r>
              <a:rPr lang="fr-BE" sz="2400" dirty="0" smtClean="0">
                <a:effectLst/>
                <a:latin typeface="Arial Narrow" pitchFamily="34" charset="0"/>
                <a:cs typeface="Arial" pitchFamily="34" charset="0"/>
              </a:rPr>
              <a:t>et organisationnelles</a:t>
            </a:r>
          </a:p>
          <a:p>
            <a:pPr lvl="1" eaLnBrk="1" fontAlgn="auto" hangingPunct="1">
              <a:spcAft>
                <a:spcPts val="0"/>
              </a:spcAft>
              <a:defRPr/>
            </a:pPr>
            <a:endParaRPr lang="fr-BE" sz="1000" dirty="0">
              <a:effectLst/>
              <a:latin typeface="Arial Narrow" pitchFamily="34" charset="0"/>
              <a:cs typeface="Arial" pitchFamily="34" charset="0"/>
            </a:endParaRPr>
          </a:p>
          <a:p>
            <a:pPr algn="l" eaLnBrk="1" fontAlgn="auto" hangingPunct="1">
              <a:spcAft>
                <a:spcPts val="0"/>
              </a:spcAft>
              <a:buFont typeface="Wingdings" panose="05000000000000000000" pitchFamily="2" charset="2"/>
              <a:buChar char="v"/>
              <a:defRPr/>
            </a:pPr>
            <a:r>
              <a:rPr lang="fr-BE" sz="2400" dirty="0" smtClean="0">
                <a:effectLst/>
                <a:latin typeface="Arial Narrow" pitchFamily="34" charset="0"/>
                <a:cs typeface="Arial" pitchFamily="34" charset="0"/>
              </a:rPr>
              <a:t>  </a:t>
            </a:r>
            <a:r>
              <a:rPr lang="fr-BE" sz="2400" b="1" dirty="0" smtClean="0">
                <a:effectLst/>
                <a:latin typeface="Arial Narrow" pitchFamily="34" charset="0"/>
                <a:cs typeface="Arial" pitchFamily="34" charset="0"/>
              </a:rPr>
              <a:t>Soutien des organisations professionnelles internationales </a:t>
            </a:r>
            <a:r>
              <a:rPr lang="fr-BE" sz="2000" dirty="0" smtClean="0">
                <a:effectLst/>
                <a:latin typeface="Arial Narrow" pitchFamily="34" charset="0"/>
                <a:cs typeface="Arial" pitchFamily="34" charset="0"/>
              </a:rPr>
              <a:t>(CII, EFN, SIDIIEF, …)</a:t>
            </a:r>
            <a:endParaRPr lang="fr-BE" sz="2400" dirty="0" smtClean="0">
              <a:effectLst/>
              <a:latin typeface="Arial Narrow" pitchFamily="34" charset="0"/>
              <a:cs typeface="Arial" pitchFamily="34" charset="0"/>
            </a:endParaRPr>
          </a:p>
          <a:p>
            <a:pPr algn="l" eaLnBrk="1" fontAlgn="auto" hangingPunct="1">
              <a:spcAft>
                <a:spcPts val="0"/>
              </a:spcAft>
              <a:buFont typeface="Wingdings" panose="05000000000000000000" pitchFamily="2" charset="2"/>
              <a:buChar char="v"/>
              <a:defRPr/>
            </a:pPr>
            <a:r>
              <a:rPr lang="fr-BE" sz="2400" dirty="0" smtClean="0">
                <a:effectLst/>
                <a:latin typeface="Arial Narrow" pitchFamily="34" charset="0"/>
                <a:cs typeface="Arial" pitchFamily="34" charset="0"/>
              </a:rPr>
              <a:t>  </a:t>
            </a:r>
            <a:r>
              <a:rPr lang="fr-BE" sz="2400" b="1" dirty="0" smtClean="0">
                <a:effectLst/>
                <a:latin typeface="Arial Narrow" pitchFamily="34" charset="0"/>
                <a:cs typeface="Arial" pitchFamily="34" charset="0"/>
              </a:rPr>
              <a:t>Soutien aux professionnels infirmiers brevetés </a:t>
            </a:r>
            <a:r>
              <a:rPr lang="fr-BE" sz="2400" dirty="0" smtClean="0">
                <a:effectLst/>
                <a:latin typeface="Arial Narrow" pitchFamily="34" charset="0"/>
                <a:cs typeface="Arial" pitchFamily="34" charset="0"/>
              </a:rPr>
              <a:t>par des </a:t>
            </a:r>
            <a:r>
              <a:rPr lang="fr-BE" sz="2400" b="1" dirty="0" smtClean="0">
                <a:effectLst/>
                <a:latin typeface="Arial Narrow" pitchFamily="34" charset="0"/>
                <a:cs typeface="Arial" pitchFamily="34" charset="0"/>
              </a:rPr>
              <a:t>droits acquis </a:t>
            </a:r>
            <a:r>
              <a:rPr lang="fr-BE" sz="2400" dirty="0" smtClean="0">
                <a:effectLst/>
                <a:latin typeface="Arial Narrow" pitchFamily="34" charset="0"/>
                <a:cs typeface="Arial" pitchFamily="34" charset="0"/>
              </a:rPr>
              <a:t>et propositions d’alternatives réalistes !</a:t>
            </a:r>
          </a:p>
          <a:p>
            <a:pPr algn="l" eaLnBrk="1" fontAlgn="auto" hangingPunct="1">
              <a:spcAft>
                <a:spcPts val="0"/>
              </a:spcAft>
              <a:buFont typeface="Arial" pitchFamily="34" charset="0"/>
              <a:buNone/>
              <a:defRPr/>
            </a:pPr>
            <a:endParaRPr lang="fr-BE" sz="2400" dirty="0" smtClean="0">
              <a:latin typeface="Arial" pitchFamily="34" charset="0"/>
              <a:cs typeface="Arial" pitchFamily="34" charset="0"/>
            </a:endParaRPr>
          </a:p>
        </p:txBody>
      </p:sp>
      <p:pic>
        <p:nvPicPr>
          <p:cNvPr id="3277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2057400"/>
            <a:ext cx="21986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7"/>
          <p:cNvSpPr>
            <a:spLocks noGrp="1"/>
          </p:cNvSpPr>
          <p:nvPr>
            <p:ph type="sldNum" sz="quarter" idx="12"/>
          </p:nvPr>
        </p:nvSpPr>
        <p:spPr/>
        <p:txBody>
          <a:bodyPr/>
          <a:lstStyle/>
          <a:p>
            <a:pPr>
              <a:defRPr/>
            </a:pPr>
            <a:fld id="{23AC4D5B-F8FE-44B7-8634-469D4E5E63BB}" type="slidenum">
              <a:rPr lang="fr-FR" smtClean="0"/>
              <a:pPr>
                <a:defRPr/>
              </a:pPr>
              <a:t>27</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sz="quarter" idx="1"/>
          </p:nvPr>
        </p:nvSpPr>
        <p:spPr>
          <a:xfrm>
            <a:off x="228600" y="1219200"/>
            <a:ext cx="8915400" cy="4643438"/>
          </a:xfrm>
        </p:spPr>
        <p:txBody>
          <a:bodyPr>
            <a:normAutofit/>
          </a:bodyPr>
          <a:lstStyle/>
          <a:p>
            <a:pPr algn="l" eaLnBrk="1" hangingPunct="1">
              <a:lnSpc>
                <a:spcPct val="90000"/>
              </a:lnSpc>
              <a:buFont typeface="Wingdings" panose="05000000000000000000" pitchFamily="2" charset="2"/>
              <a:buChar char="v"/>
              <a:defRPr/>
            </a:pPr>
            <a:r>
              <a:rPr lang="fr-BE" altLang="fr-FR" smtClean="0">
                <a:effectLst>
                  <a:outerShdw blurRad="38100" dist="38100" dir="2700000" algn="tl">
                    <a:srgbClr val="C0C0C0"/>
                  </a:outerShdw>
                </a:effectLst>
                <a:latin typeface="Arial Narrow" panose="020B0606020202030204" pitchFamily="34" charset="0"/>
              </a:rPr>
              <a:t> </a:t>
            </a:r>
            <a:r>
              <a:rPr lang="fr-BE" altLang="fr-FR" sz="2800" smtClean="0">
                <a:effectLst/>
                <a:latin typeface="Arial Narrow" panose="020B0606020202030204" pitchFamily="34" charset="0"/>
              </a:rPr>
              <a:t>Afin de </a:t>
            </a:r>
            <a:r>
              <a:rPr lang="fr-BE" altLang="fr-FR" sz="2800" b="1" smtClean="0">
                <a:effectLst/>
                <a:latin typeface="Arial Narrow" panose="020B0606020202030204" pitchFamily="34" charset="0"/>
              </a:rPr>
              <a:t>répondre aux exigences minimales</a:t>
            </a:r>
            <a:r>
              <a:rPr lang="fr-BE" altLang="fr-FR" sz="2800" smtClean="0">
                <a:effectLst/>
                <a:latin typeface="Arial Narrow" panose="020B0606020202030204" pitchFamily="34" charset="0"/>
              </a:rPr>
              <a:t> de la Directive sectorielle 2013/55/UE</a:t>
            </a:r>
          </a:p>
          <a:p>
            <a:pPr algn="l" eaLnBrk="1" hangingPunct="1">
              <a:lnSpc>
                <a:spcPct val="90000"/>
              </a:lnSpc>
              <a:buFont typeface="Wingdings" panose="05000000000000000000" pitchFamily="2" charset="2"/>
              <a:buChar char="v"/>
              <a:defRPr/>
            </a:pPr>
            <a:r>
              <a:rPr lang="fr-BE" altLang="fr-FR" sz="2800" smtClean="0">
                <a:effectLst/>
                <a:latin typeface="Arial Narrow" panose="020B0606020202030204" pitchFamily="34" charset="0"/>
              </a:rPr>
              <a:t> Rapport Agence Evaluation Qualité Enseignement Supérieur – </a:t>
            </a:r>
            <a:r>
              <a:rPr lang="fr-BE" altLang="fr-FR" sz="2800" b="1" smtClean="0">
                <a:effectLst/>
                <a:latin typeface="Arial Narrow" panose="020B0606020202030204" pitchFamily="34" charset="0"/>
              </a:rPr>
              <a:t>AEQES en Fédération Wallonie-Bruxelles </a:t>
            </a:r>
            <a:r>
              <a:rPr lang="fr-BE" altLang="fr-FR" sz="2800" smtClean="0">
                <a:effectLst/>
                <a:latin typeface="Arial Narrow" panose="020B0606020202030204" pitchFamily="34" charset="0"/>
              </a:rPr>
              <a:t>(novembre 2011)</a:t>
            </a:r>
          </a:p>
          <a:p>
            <a:pPr algn="l" eaLnBrk="1" hangingPunct="1">
              <a:lnSpc>
                <a:spcPct val="90000"/>
              </a:lnSpc>
              <a:buFont typeface="Wingdings" panose="05000000000000000000" pitchFamily="2" charset="2"/>
              <a:buChar char="v"/>
              <a:defRPr/>
            </a:pPr>
            <a:r>
              <a:rPr lang="fr-BE" altLang="fr-FR" sz="2800" smtClean="0">
                <a:effectLst/>
                <a:latin typeface="Arial Narrow" panose="020B0606020202030204" pitchFamily="34" charset="0"/>
              </a:rPr>
              <a:t> Des </a:t>
            </a:r>
            <a:r>
              <a:rPr lang="fr-BE" altLang="fr-FR" sz="2800" b="1" smtClean="0">
                <a:effectLst/>
                <a:latin typeface="Arial Narrow" panose="020B0606020202030204" pitchFamily="34" charset="0"/>
              </a:rPr>
              <a:t>études internationales</a:t>
            </a:r>
            <a:r>
              <a:rPr lang="fr-BE" altLang="fr-FR" sz="2800" smtClean="0">
                <a:effectLst/>
                <a:latin typeface="Arial Narrow" panose="020B0606020202030204" pitchFamily="34" charset="0"/>
              </a:rPr>
              <a:t> ont démontré la corrélation entre le niveau de formation et :</a:t>
            </a:r>
          </a:p>
          <a:p>
            <a:pPr lvl="1" eaLnBrk="1" hangingPunct="1">
              <a:lnSpc>
                <a:spcPct val="90000"/>
              </a:lnSpc>
              <a:buFont typeface="Wingdings" panose="05000000000000000000" pitchFamily="2" charset="2"/>
              <a:buChar char="v"/>
              <a:defRPr/>
            </a:pPr>
            <a:r>
              <a:rPr lang="fr-BE" altLang="fr-FR" smtClean="0">
                <a:effectLst/>
                <a:latin typeface="Arial Narrow" panose="020B0606020202030204" pitchFamily="34" charset="0"/>
              </a:rPr>
              <a:t> l’attractivité des étudiants (jeunes)	</a:t>
            </a:r>
          </a:p>
          <a:p>
            <a:pPr lvl="1" eaLnBrk="1" hangingPunct="1">
              <a:lnSpc>
                <a:spcPct val="90000"/>
              </a:lnSpc>
              <a:buFont typeface="Wingdings" panose="05000000000000000000" pitchFamily="2" charset="2"/>
              <a:buChar char="v"/>
              <a:defRPr/>
            </a:pPr>
            <a:r>
              <a:rPr lang="fr-BE" altLang="fr-FR" smtClean="0">
                <a:effectLst/>
                <a:latin typeface="Arial Narrow" panose="020B0606020202030204" pitchFamily="34" charset="0"/>
              </a:rPr>
              <a:t> la qualité des soins</a:t>
            </a:r>
          </a:p>
          <a:p>
            <a:pPr lvl="1" eaLnBrk="1" hangingPunct="1">
              <a:lnSpc>
                <a:spcPct val="90000"/>
              </a:lnSpc>
              <a:buFont typeface="Wingdings" panose="05000000000000000000" pitchFamily="2" charset="2"/>
              <a:buChar char="v"/>
              <a:defRPr/>
            </a:pPr>
            <a:r>
              <a:rPr lang="fr-BE" altLang="fr-FR" smtClean="0">
                <a:effectLst/>
                <a:latin typeface="Arial Narrow" panose="020B0606020202030204" pitchFamily="34" charset="0"/>
              </a:rPr>
              <a:t>      de la morbidité et de la mortalité </a:t>
            </a:r>
            <a:r>
              <a:rPr lang="fr-BE" altLang="fr-FR" sz="2400" smtClean="0">
                <a:effectLst/>
                <a:latin typeface="Arial Narrow" panose="020B0606020202030204" pitchFamily="34" charset="0"/>
              </a:rPr>
              <a:t>(The Lancet 26 février 2014)</a:t>
            </a:r>
          </a:p>
          <a:p>
            <a:pPr lvl="1" eaLnBrk="1" hangingPunct="1">
              <a:lnSpc>
                <a:spcPct val="90000"/>
              </a:lnSpc>
              <a:buFont typeface="Wingdings" panose="05000000000000000000" pitchFamily="2" charset="2"/>
              <a:buChar char="v"/>
              <a:defRPr/>
            </a:pPr>
            <a:r>
              <a:rPr lang="fr-BE" altLang="fr-FR" smtClean="0">
                <a:effectLst/>
                <a:latin typeface="Arial Narrow" panose="020B0606020202030204" pitchFamily="34" charset="0"/>
              </a:rPr>
              <a:t>      du coût des soins (= investissement)</a:t>
            </a:r>
            <a:r>
              <a:rPr lang="fr-BE" altLang="fr-FR" sz="1600" smtClean="0">
                <a:effectLst/>
                <a:latin typeface="Arial Narrow" panose="020B0606020202030204" pitchFamily="34" charset="0"/>
              </a:rPr>
              <a:t> </a:t>
            </a:r>
            <a:endParaRPr lang="fr-BE" altLang="fr-FR" sz="2000" smtClean="0">
              <a:effectLst/>
              <a:latin typeface="Arial Narrow" panose="020B0606020202030204" pitchFamily="34" charset="0"/>
            </a:endParaRPr>
          </a:p>
        </p:txBody>
      </p:sp>
      <p:pic>
        <p:nvPicPr>
          <p:cNvPr id="3379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3429000"/>
            <a:ext cx="15478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itre 1"/>
          <p:cNvSpPr>
            <a:spLocks noGrp="1"/>
          </p:cNvSpPr>
          <p:nvPr>
            <p:ph type="ctrTitle" sz="quarter"/>
          </p:nvPr>
        </p:nvSpPr>
        <p:spPr>
          <a:xfrm>
            <a:off x="0" y="228600"/>
            <a:ext cx="9144000" cy="720725"/>
          </a:xfrm>
        </p:spPr>
        <p:txBody>
          <a:bodyPr/>
          <a:lstStyle/>
          <a:p>
            <a:pPr eaLnBrk="1" hangingPunct="1"/>
            <a:r>
              <a:rPr lang="fr-BE" altLang="fr-FR" sz="2800" b="1" smtClean="0">
                <a:solidFill>
                  <a:srgbClr val="336699"/>
                </a:solidFill>
                <a:effectLst/>
                <a:latin typeface="Arial Narrow" panose="020B0606020202030204" pitchFamily="34" charset="0"/>
                <a:cs typeface="Arial" panose="020B0604020202020204" pitchFamily="34" charset="0"/>
              </a:rPr>
              <a:t>Pourquoi une formation infirmière de niveau bachelor ?</a:t>
            </a:r>
          </a:p>
        </p:txBody>
      </p:sp>
      <p:sp>
        <p:nvSpPr>
          <p:cNvPr id="7" name="Espace réservé du numéro de diapositive 6"/>
          <p:cNvSpPr>
            <a:spLocks noGrp="1"/>
          </p:cNvSpPr>
          <p:nvPr>
            <p:ph type="sldNum" sz="quarter" idx="12"/>
          </p:nvPr>
        </p:nvSpPr>
        <p:spPr/>
        <p:txBody>
          <a:bodyPr/>
          <a:lstStyle/>
          <a:p>
            <a:pPr>
              <a:defRPr/>
            </a:pPr>
            <a:fld id="{EBA12597-1669-431D-B875-7EFC84160769}" type="slidenum">
              <a:rPr lang="fr-FR" smtClean="0"/>
              <a:pPr>
                <a:defRPr/>
              </a:pPr>
              <a:t>28</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
        <p:nvSpPr>
          <p:cNvPr id="9" name="Flèche vers le haut 8"/>
          <p:cNvSpPr>
            <a:spLocks noChangeArrowheads="1"/>
          </p:cNvSpPr>
          <p:nvPr/>
        </p:nvSpPr>
        <p:spPr bwMode="auto">
          <a:xfrm rot="10264921" flipH="1">
            <a:off x="1219200" y="5334000"/>
            <a:ext cx="228600" cy="406400"/>
          </a:xfrm>
          <a:prstGeom prst="upArrow">
            <a:avLst>
              <a:gd name="adj1" fmla="val 50000"/>
              <a:gd name="adj2" fmla="val 54296"/>
            </a:avLst>
          </a:prstGeom>
          <a:solidFill>
            <a:srgbClr val="003E1C"/>
          </a:solidFill>
          <a:ln w="25400" algn="ctr">
            <a:solidFill>
              <a:srgbClr val="B05C05"/>
            </a:solidFill>
            <a:miter lim="800000"/>
            <a:headEnd/>
            <a:tailEnd/>
          </a:ln>
        </p:spPr>
        <p:txBody>
          <a:bodyPr anchor="ctr"/>
          <a:lstStyle/>
          <a:p>
            <a:pPr algn="ctr" eaLnBrk="1" hangingPunct="1">
              <a:defRPr/>
            </a:pPr>
            <a:r>
              <a:rPr lang="fr-BE" dirty="0">
                <a:solidFill>
                  <a:schemeClr val="lt1"/>
                </a:solidFill>
                <a:latin typeface="+mn-lt"/>
                <a:cs typeface="+mn-cs"/>
              </a:rPr>
              <a:t>  </a:t>
            </a:r>
          </a:p>
        </p:txBody>
      </p:sp>
      <p:sp>
        <p:nvSpPr>
          <p:cNvPr id="2" name="Flèche vers le haut 8"/>
          <p:cNvSpPr>
            <a:spLocks noChangeArrowheads="1"/>
          </p:cNvSpPr>
          <p:nvPr/>
        </p:nvSpPr>
        <p:spPr bwMode="auto">
          <a:xfrm rot="10264921" flipH="1">
            <a:off x="1219200" y="4800600"/>
            <a:ext cx="228600" cy="406400"/>
          </a:xfrm>
          <a:prstGeom prst="upArrow">
            <a:avLst>
              <a:gd name="adj1" fmla="val 50000"/>
              <a:gd name="adj2" fmla="val 54296"/>
            </a:avLst>
          </a:prstGeom>
          <a:solidFill>
            <a:srgbClr val="003E1C"/>
          </a:solidFill>
          <a:ln w="25400" algn="ctr">
            <a:solidFill>
              <a:srgbClr val="B05C05"/>
            </a:solidFill>
            <a:miter lim="800000"/>
            <a:headEnd/>
            <a:tailEnd/>
          </a:ln>
        </p:spPr>
        <p:txBody>
          <a:bodyPr anchor="ctr"/>
          <a:lstStyle/>
          <a:p>
            <a:pPr algn="ctr" eaLnBrk="1" hangingPunct="1">
              <a:defRPr/>
            </a:pPr>
            <a:r>
              <a:rPr lang="fr-BE" dirty="0">
                <a:solidFill>
                  <a:schemeClr val="lt1"/>
                </a:solidFill>
                <a:latin typeface="+mn-lt"/>
                <a:cs typeface="+mn-cs"/>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sz="quarter" idx="1"/>
          </p:nvPr>
        </p:nvSpPr>
        <p:spPr>
          <a:xfrm>
            <a:off x="152400" y="838200"/>
            <a:ext cx="8991600" cy="5715000"/>
          </a:xfrm>
        </p:spPr>
        <p:txBody>
          <a:bodyPr>
            <a:normAutofit fontScale="85000" lnSpcReduction="20000"/>
          </a:bodyPr>
          <a:lstStyle/>
          <a:p>
            <a:pPr algn="l" eaLnBrk="1" hangingPunct="1">
              <a:lnSpc>
                <a:spcPct val="90000"/>
              </a:lnSpc>
              <a:buFont typeface="Wingdings" panose="05000000000000000000" pitchFamily="2" charset="2"/>
              <a:buChar char="v"/>
              <a:defRPr/>
            </a:pPr>
            <a:r>
              <a:rPr lang="fr-BE" sz="3500" dirty="0" smtClean="0">
                <a:latin typeface="Arial Narrow" pitchFamily="34" charset="0"/>
              </a:rPr>
              <a:t> </a:t>
            </a:r>
            <a:r>
              <a:rPr lang="fr-BE" sz="3300" b="1" dirty="0" smtClean="0">
                <a:solidFill>
                  <a:srgbClr val="9900CC"/>
                </a:solidFill>
                <a:effectLst/>
                <a:latin typeface="Arial Narrow" pitchFamily="34" charset="0"/>
              </a:rPr>
              <a:t>La croissance et la complexité des soins entraînent :</a:t>
            </a:r>
          </a:p>
          <a:p>
            <a:pPr lvl="1" eaLnBrk="1" hangingPunct="1">
              <a:lnSpc>
                <a:spcPct val="110000"/>
              </a:lnSpc>
              <a:buFont typeface="Wingdings" panose="05000000000000000000" pitchFamily="2" charset="2"/>
              <a:buChar char="§"/>
              <a:defRPr/>
            </a:pPr>
            <a:r>
              <a:rPr lang="fr-BE" sz="3300" dirty="0" smtClean="0">
                <a:effectLst/>
                <a:latin typeface="Arial Narrow" pitchFamily="34" charset="0"/>
              </a:rPr>
              <a:t> </a:t>
            </a:r>
            <a:r>
              <a:rPr lang="fr-BE" dirty="0" smtClean="0">
                <a:effectLst/>
                <a:latin typeface="Arial Narrow" pitchFamily="34" charset="0"/>
              </a:rPr>
              <a:t>Des </a:t>
            </a:r>
            <a:r>
              <a:rPr lang="fr-BE" b="1" dirty="0" smtClean="0">
                <a:effectLst/>
                <a:latin typeface="Arial Narrow" pitchFamily="34" charset="0"/>
              </a:rPr>
              <a:t>responsabilités et compétences nouvelles </a:t>
            </a:r>
            <a:r>
              <a:rPr lang="fr-BE" dirty="0" smtClean="0">
                <a:effectLst/>
                <a:latin typeface="Arial Narrow" pitchFamily="34" charset="0"/>
              </a:rPr>
              <a:t>(en clinique, en management, en santé publique, en pédagogie, …)</a:t>
            </a:r>
          </a:p>
          <a:p>
            <a:pPr lvl="1" eaLnBrk="1" hangingPunct="1">
              <a:lnSpc>
                <a:spcPct val="110000"/>
              </a:lnSpc>
              <a:buFont typeface="Wingdings" panose="05000000000000000000" pitchFamily="2" charset="2"/>
              <a:buChar char="§"/>
              <a:defRPr/>
            </a:pPr>
            <a:r>
              <a:rPr lang="fr-BE" dirty="0" smtClean="0">
                <a:effectLst/>
                <a:latin typeface="Arial Narrow" pitchFamily="34" charset="0"/>
              </a:rPr>
              <a:t> Une </a:t>
            </a:r>
            <a:r>
              <a:rPr lang="fr-BE" b="1" dirty="0" smtClean="0">
                <a:effectLst/>
                <a:latin typeface="Arial Narrow" pitchFamily="34" charset="0"/>
              </a:rPr>
              <a:t>différenciation des fonctions</a:t>
            </a:r>
            <a:r>
              <a:rPr lang="fr-BE" dirty="0" smtClean="0">
                <a:effectLst/>
                <a:latin typeface="Arial Narrow" pitchFamily="34" charset="0"/>
              </a:rPr>
              <a:t> claires (hospitalières et </a:t>
            </a:r>
            <a:r>
              <a:rPr lang="fr-BE" dirty="0" err="1" smtClean="0">
                <a:effectLst/>
                <a:latin typeface="Arial Narrow" pitchFamily="34" charset="0"/>
              </a:rPr>
              <a:t>extra-hospitalières</a:t>
            </a:r>
            <a:r>
              <a:rPr lang="fr-BE" dirty="0" smtClean="0">
                <a:effectLst/>
                <a:latin typeface="Arial Narrow" pitchFamily="34" charset="0"/>
              </a:rPr>
              <a:t>)</a:t>
            </a:r>
          </a:p>
          <a:p>
            <a:pPr lvl="1" eaLnBrk="1" hangingPunct="1">
              <a:lnSpc>
                <a:spcPct val="110000"/>
              </a:lnSpc>
              <a:buFont typeface="Wingdings" panose="05000000000000000000" pitchFamily="2" charset="2"/>
              <a:buChar char="§"/>
              <a:defRPr/>
            </a:pPr>
            <a:r>
              <a:rPr lang="fr-BE" dirty="0" smtClean="0">
                <a:effectLst/>
                <a:latin typeface="Arial Narrow" pitchFamily="34" charset="0"/>
              </a:rPr>
              <a:t> La reconnaissance de </a:t>
            </a:r>
            <a:r>
              <a:rPr lang="fr-BE" b="1" dirty="0" smtClean="0">
                <a:effectLst/>
                <a:latin typeface="Arial Narrow" pitchFamily="34" charset="0"/>
              </a:rPr>
              <a:t>spécialisations nouvelles</a:t>
            </a:r>
            <a:r>
              <a:rPr lang="fr-BE" dirty="0" smtClean="0">
                <a:effectLst/>
                <a:latin typeface="Arial Narrow" pitchFamily="34" charset="0"/>
              </a:rPr>
              <a:t> (infirmiers cliniciens, pratique avancée, …)</a:t>
            </a:r>
          </a:p>
          <a:p>
            <a:pPr lvl="1" eaLnBrk="1" hangingPunct="1">
              <a:lnSpc>
                <a:spcPct val="110000"/>
              </a:lnSpc>
              <a:buFont typeface="Wingdings" panose="05000000000000000000" pitchFamily="2" charset="2"/>
              <a:buChar char="§"/>
              <a:defRPr/>
            </a:pPr>
            <a:r>
              <a:rPr lang="fr-BE" dirty="0" smtClean="0">
                <a:effectLst/>
                <a:latin typeface="Arial Narrow" pitchFamily="34" charset="0"/>
              </a:rPr>
              <a:t> Une </a:t>
            </a:r>
            <a:r>
              <a:rPr lang="fr-BE" b="1" dirty="0" smtClean="0">
                <a:effectLst/>
                <a:latin typeface="Arial Narrow" pitchFamily="34" charset="0"/>
              </a:rPr>
              <a:t>délégation des tâches</a:t>
            </a:r>
            <a:r>
              <a:rPr lang="fr-BE" dirty="0" smtClean="0">
                <a:effectLst/>
                <a:latin typeface="Arial Narrow" pitchFamily="34" charset="0"/>
              </a:rPr>
              <a:t> appropriées et hiérarchiques</a:t>
            </a:r>
          </a:p>
          <a:p>
            <a:pPr lvl="1" eaLnBrk="1" hangingPunct="1">
              <a:lnSpc>
                <a:spcPct val="110000"/>
              </a:lnSpc>
              <a:buFont typeface="Wingdings" panose="05000000000000000000" pitchFamily="2" charset="2"/>
              <a:buChar char="§"/>
              <a:defRPr/>
            </a:pPr>
            <a:r>
              <a:rPr lang="fr-BE" dirty="0" smtClean="0">
                <a:effectLst/>
                <a:latin typeface="Arial Narrow" pitchFamily="34" charset="0"/>
              </a:rPr>
              <a:t> Une amélioration du </a:t>
            </a:r>
            <a:r>
              <a:rPr lang="fr-BE" b="1" dirty="0" smtClean="0">
                <a:effectLst/>
                <a:latin typeface="Arial Narrow" pitchFamily="34" charset="0"/>
              </a:rPr>
              <a:t>rapport coût-efficacité/bénéfice</a:t>
            </a:r>
          </a:p>
          <a:p>
            <a:pPr lvl="1" eaLnBrk="1" hangingPunct="1">
              <a:lnSpc>
                <a:spcPct val="110000"/>
              </a:lnSpc>
              <a:buFont typeface="Wingdings" panose="05000000000000000000" pitchFamily="2" charset="2"/>
              <a:buChar char="§"/>
              <a:defRPr/>
            </a:pPr>
            <a:r>
              <a:rPr lang="fr-BE" dirty="0" smtClean="0">
                <a:effectLst/>
                <a:latin typeface="Arial Narrow" pitchFamily="34" charset="0"/>
              </a:rPr>
              <a:t> Le développement de la </a:t>
            </a:r>
            <a:r>
              <a:rPr lang="fr-BE" b="1" dirty="0" smtClean="0">
                <a:effectLst/>
                <a:latin typeface="Arial Narrow" pitchFamily="34" charset="0"/>
              </a:rPr>
              <a:t>recherche en soins infirmiers </a:t>
            </a:r>
            <a:r>
              <a:rPr lang="fr-BE" dirty="0" smtClean="0">
                <a:effectLst/>
                <a:latin typeface="Arial Narrow" pitchFamily="34" charset="0"/>
              </a:rPr>
              <a:t>(itinéraires cliniques, programmes de soins, </a:t>
            </a:r>
            <a:r>
              <a:rPr lang="fr-BE" b="1" dirty="0" smtClean="0">
                <a:effectLst/>
                <a:latin typeface="Arial Narrow" pitchFamily="34" charset="0"/>
              </a:rPr>
              <a:t>EBN</a:t>
            </a:r>
            <a:r>
              <a:rPr lang="fr-BE" dirty="0" smtClean="0">
                <a:effectLst/>
                <a:latin typeface="Arial Narrow" pitchFamily="34" charset="0"/>
              </a:rPr>
              <a:t> ou bonne pratique en nursing)</a:t>
            </a:r>
          </a:p>
          <a:p>
            <a:pPr lvl="1" eaLnBrk="1" hangingPunct="1">
              <a:lnSpc>
                <a:spcPct val="110000"/>
              </a:lnSpc>
              <a:buFont typeface="Wingdings" panose="05000000000000000000" pitchFamily="2" charset="2"/>
              <a:buChar char="§"/>
              <a:defRPr/>
            </a:pPr>
            <a:r>
              <a:rPr lang="fr-BE" dirty="0" smtClean="0">
                <a:effectLst/>
                <a:latin typeface="Arial Narrow" pitchFamily="34" charset="0"/>
              </a:rPr>
              <a:t>Valider au niveau de l’ex-Conseil Général des Hautes Ecoles et mise en route des groupes de travail sous l’initiative des décideurs politiques et de la </a:t>
            </a:r>
            <a:r>
              <a:rPr lang="fr-BE" b="1" dirty="0" smtClean="0">
                <a:effectLst/>
                <a:latin typeface="Arial Narrow" pitchFamily="34" charset="0"/>
              </a:rPr>
              <a:t>Commission paramédicale de la Chambre thématique Hautes Ecoles &amp; Promotion sociale de l’ARES</a:t>
            </a:r>
            <a:r>
              <a:rPr lang="fr-BE" dirty="0" smtClean="0">
                <a:effectLst/>
                <a:latin typeface="Arial Narrow" pitchFamily="34" charset="0"/>
              </a:rPr>
              <a:t>.</a:t>
            </a:r>
            <a:endParaRPr lang="fr-BE" sz="2100" dirty="0" smtClean="0"/>
          </a:p>
        </p:txBody>
      </p:sp>
      <p:pic>
        <p:nvPicPr>
          <p:cNvPr id="3481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228600"/>
            <a:ext cx="154781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re 1"/>
          <p:cNvSpPr>
            <a:spLocks noGrp="1"/>
          </p:cNvSpPr>
          <p:nvPr>
            <p:ph type="ctrTitle" sz="quarter"/>
          </p:nvPr>
        </p:nvSpPr>
        <p:spPr>
          <a:xfrm>
            <a:off x="0" y="76200"/>
            <a:ext cx="8382000" cy="715963"/>
          </a:xfrm>
        </p:spPr>
        <p:txBody>
          <a:bodyPr/>
          <a:lstStyle/>
          <a:p>
            <a:pPr eaLnBrk="1" hangingPunct="1"/>
            <a:r>
              <a:rPr lang="fr-BE" altLang="fr-FR" sz="2800" b="1" smtClean="0">
                <a:solidFill>
                  <a:srgbClr val="336699"/>
                </a:solidFill>
                <a:effectLst/>
                <a:latin typeface="Arial Narrow" panose="020B0606020202030204" pitchFamily="34" charset="0"/>
                <a:cs typeface="Arial" panose="020B0604020202020204" pitchFamily="34" charset="0"/>
              </a:rPr>
              <a:t>Pourquoi envisager un master en Sciences infirmières ?</a:t>
            </a:r>
          </a:p>
        </p:txBody>
      </p:sp>
      <p:sp>
        <p:nvSpPr>
          <p:cNvPr id="8" name="Espace réservé du numéro de diapositive 7"/>
          <p:cNvSpPr>
            <a:spLocks noGrp="1"/>
          </p:cNvSpPr>
          <p:nvPr>
            <p:ph type="sldNum" sz="quarter" idx="12"/>
          </p:nvPr>
        </p:nvSpPr>
        <p:spPr/>
        <p:txBody>
          <a:bodyPr/>
          <a:lstStyle/>
          <a:p>
            <a:pPr>
              <a:defRPr/>
            </a:pPr>
            <a:fld id="{F88C66CB-9812-4099-82D0-AD87080D068C}" type="slidenum">
              <a:rPr lang="fr-FR" smtClean="0"/>
              <a:pPr>
                <a:defRPr/>
              </a:pPr>
              <a:t>29</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9CA697DB-B5BC-4A22-B072-0D66CD71CD0F}" type="slidenum">
              <a:rPr lang="fr-FR"/>
              <a:pPr>
                <a:defRPr/>
              </a:pPr>
              <a:t>3</a:t>
            </a:fld>
            <a:endParaRPr lang="fr-FR"/>
          </a:p>
        </p:txBody>
      </p:sp>
      <p:sp>
        <p:nvSpPr>
          <p:cNvPr id="2" name="Titre 1"/>
          <p:cNvSpPr>
            <a:spLocks noGrp="1"/>
          </p:cNvSpPr>
          <p:nvPr>
            <p:ph type="title"/>
          </p:nvPr>
        </p:nvSpPr>
        <p:spPr>
          <a:xfrm>
            <a:off x="0" y="0"/>
            <a:ext cx="9144000" cy="1528763"/>
          </a:xfrm>
        </p:spPr>
        <p:txBody>
          <a:bodyPr>
            <a:normAutofit fontScale="90000"/>
          </a:bodyPr>
          <a:lstStyle/>
          <a:p>
            <a:pPr>
              <a:defRPr/>
            </a:pPr>
            <a:r>
              <a:rPr lang="fr-BE" b="1" dirty="0" smtClean="0"/>
              <a:t/>
            </a:r>
            <a:br>
              <a:rPr lang="fr-BE" b="1" dirty="0" smtClean="0"/>
            </a:br>
            <a:r>
              <a:rPr lang="fr-BE" sz="3600" b="1" dirty="0" smtClean="0">
                <a:solidFill>
                  <a:srgbClr val="336699"/>
                </a:solidFill>
                <a:effectLst/>
              </a:rPr>
              <a:t>D’où venons-nous ?</a:t>
            </a:r>
            <a:r>
              <a:rPr lang="fr-BE" b="1" dirty="0" smtClean="0">
                <a:solidFill>
                  <a:srgbClr val="336699"/>
                </a:solidFill>
                <a:effectLst/>
              </a:rPr>
              <a:t/>
            </a:r>
            <a:br>
              <a:rPr lang="fr-BE" b="1" dirty="0" smtClean="0">
                <a:solidFill>
                  <a:srgbClr val="336699"/>
                </a:solidFill>
                <a:effectLst/>
              </a:rPr>
            </a:br>
            <a:r>
              <a:rPr lang="fr-BE" sz="3600" b="1" dirty="0" smtClean="0">
                <a:solidFill>
                  <a:srgbClr val="336699"/>
                </a:solidFill>
                <a:effectLst/>
                <a:latin typeface="Arial Narrow" pitchFamily="34" charset="0"/>
              </a:rPr>
              <a:t>Deux filières et deux niveaux de formation différents</a:t>
            </a:r>
            <a:r>
              <a:rPr lang="fr-BE" b="1" dirty="0"/>
              <a:t/>
            </a:r>
            <a:br>
              <a:rPr lang="fr-BE" b="1" dirty="0"/>
            </a:br>
            <a:endParaRPr lang="fr-BE" dirty="0"/>
          </a:p>
        </p:txBody>
      </p:sp>
      <p:sp>
        <p:nvSpPr>
          <p:cNvPr id="3" name="Espace réservé du contenu 2"/>
          <p:cNvSpPr>
            <a:spLocks noGrp="1"/>
          </p:cNvSpPr>
          <p:nvPr>
            <p:ph sz="half" idx="1"/>
          </p:nvPr>
        </p:nvSpPr>
        <p:spPr>
          <a:xfrm>
            <a:off x="0" y="1447800"/>
            <a:ext cx="4859338" cy="5300663"/>
          </a:xfrm>
        </p:spPr>
        <p:txBody>
          <a:bodyPr>
            <a:normAutofit/>
          </a:bodyPr>
          <a:lstStyle/>
          <a:p>
            <a:pPr>
              <a:lnSpc>
                <a:spcPct val="80000"/>
              </a:lnSpc>
              <a:defRPr/>
            </a:pPr>
            <a:r>
              <a:rPr lang="fr-BE" sz="2200" b="1" dirty="0" smtClean="0">
                <a:solidFill>
                  <a:srgbClr val="9900CC"/>
                </a:solidFill>
                <a:effectLst/>
                <a:latin typeface="Arial Narrow" pitchFamily="34" charset="0"/>
              </a:rPr>
              <a:t>Infirmière professionnelle</a:t>
            </a:r>
            <a:endParaRPr lang="fr-BE" sz="2200" dirty="0" smtClean="0">
              <a:solidFill>
                <a:srgbClr val="9900CC"/>
              </a:solidFill>
              <a:effectLst/>
              <a:latin typeface="Arial Narrow" pitchFamily="34" charset="0"/>
            </a:endParaRPr>
          </a:p>
          <a:p>
            <a:pPr>
              <a:lnSpc>
                <a:spcPct val="80000"/>
              </a:lnSpc>
              <a:buFont typeface="Wingdings" panose="05000000000000000000" pitchFamily="2" charset="2"/>
              <a:buNone/>
              <a:defRPr/>
            </a:pPr>
            <a:r>
              <a:rPr lang="fr-BE" sz="2200" i="1" dirty="0" smtClean="0">
                <a:solidFill>
                  <a:srgbClr val="9900CC"/>
                </a:solidFill>
                <a:effectLst/>
                <a:latin typeface="Arial Narrow" pitchFamily="34" charset="0"/>
              </a:rPr>
              <a:t>	</a:t>
            </a:r>
            <a:r>
              <a:rPr lang="fr-BE" sz="2200" i="1" dirty="0" err="1" smtClean="0">
                <a:solidFill>
                  <a:srgbClr val="9900CC"/>
                </a:solidFill>
                <a:effectLst/>
                <a:latin typeface="Arial Narrow" pitchFamily="34" charset="0"/>
              </a:rPr>
              <a:t>Enrolled</a:t>
            </a:r>
            <a:r>
              <a:rPr lang="fr-BE" sz="2200" i="1" dirty="0" smtClean="0">
                <a:solidFill>
                  <a:srgbClr val="9900CC"/>
                </a:solidFill>
                <a:effectLst/>
                <a:latin typeface="Arial Narrow" pitchFamily="34" charset="0"/>
              </a:rPr>
              <a:t> or </a:t>
            </a:r>
            <a:r>
              <a:rPr lang="fr-BE" sz="2200" i="1" dirty="0" err="1" smtClean="0">
                <a:solidFill>
                  <a:srgbClr val="9900CC"/>
                </a:solidFill>
                <a:effectLst/>
                <a:latin typeface="Arial Narrow" pitchFamily="34" charset="0"/>
              </a:rPr>
              <a:t>registered</a:t>
            </a:r>
            <a:r>
              <a:rPr lang="fr-BE" sz="2200" i="1" dirty="0" smtClean="0">
                <a:solidFill>
                  <a:srgbClr val="9900CC"/>
                </a:solidFill>
                <a:effectLst/>
                <a:latin typeface="Arial Narrow" pitchFamily="34" charset="0"/>
              </a:rPr>
              <a:t> </a:t>
            </a:r>
            <a:r>
              <a:rPr lang="fr-BE" sz="2200" i="1" dirty="0" err="1" smtClean="0">
                <a:solidFill>
                  <a:srgbClr val="9900CC"/>
                </a:solidFill>
                <a:effectLst/>
                <a:latin typeface="Arial Narrow" pitchFamily="34" charset="0"/>
              </a:rPr>
              <a:t>practical</a:t>
            </a:r>
            <a:r>
              <a:rPr lang="fr-BE" sz="2200" i="1" dirty="0" smtClean="0">
                <a:solidFill>
                  <a:srgbClr val="9900CC"/>
                </a:solidFill>
                <a:effectLst/>
                <a:latin typeface="Arial Narrow" pitchFamily="34" charset="0"/>
              </a:rPr>
              <a:t> nurse</a:t>
            </a:r>
          </a:p>
          <a:p>
            <a:pPr>
              <a:lnSpc>
                <a:spcPct val="80000"/>
              </a:lnSpc>
              <a:buFont typeface="Wingdings" panose="05000000000000000000" pitchFamily="2" charset="2"/>
              <a:buNone/>
              <a:defRPr/>
            </a:pPr>
            <a:endParaRPr lang="fr-BE" sz="1200" i="1" dirty="0" smtClean="0">
              <a:effectLst>
                <a:outerShdw blurRad="38100" dist="38100" dir="2700000" algn="tl">
                  <a:srgbClr val="C0C0C0"/>
                </a:outerShdw>
              </a:effectLst>
              <a:latin typeface="Arial Narrow" pitchFamily="34" charset="0"/>
            </a:endParaRPr>
          </a:p>
          <a:p>
            <a:pPr lvl="1">
              <a:lnSpc>
                <a:spcPct val="80000"/>
              </a:lnSpc>
              <a:defRPr/>
            </a:pPr>
            <a:r>
              <a:rPr lang="fr-BE" sz="1900" dirty="0" smtClean="0">
                <a:solidFill>
                  <a:srgbClr val="000099"/>
                </a:solidFill>
                <a:effectLst/>
                <a:latin typeface="Arial Narrow" pitchFamily="34" charset="0"/>
              </a:rPr>
              <a:t>18 ans et 12 ans d’études préalables</a:t>
            </a:r>
          </a:p>
          <a:p>
            <a:pPr lvl="1">
              <a:lnSpc>
                <a:spcPct val="80000"/>
              </a:lnSpc>
              <a:defRPr/>
            </a:pPr>
            <a:r>
              <a:rPr lang="fr-BE" sz="1900" dirty="0" smtClean="0">
                <a:solidFill>
                  <a:srgbClr val="000099"/>
                </a:solidFill>
                <a:effectLst/>
                <a:latin typeface="Arial Narrow" pitchFamily="34" charset="0"/>
              </a:rPr>
              <a:t>3 ans d’études </a:t>
            </a:r>
          </a:p>
          <a:p>
            <a:pPr lvl="1">
              <a:lnSpc>
                <a:spcPct val="80000"/>
              </a:lnSpc>
              <a:defRPr/>
            </a:pPr>
            <a:r>
              <a:rPr lang="fr-BE" sz="1900" dirty="0" smtClean="0">
                <a:solidFill>
                  <a:srgbClr val="000099"/>
                </a:solidFill>
                <a:effectLst/>
                <a:latin typeface="Arial Narrow" pitchFamily="34" charset="0"/>
              </a:rPr>
              <a:t>Titre délivré : infirmier (breveté) </a:t>
            </a:r>
          </a:p>
          <a:p>
            <a:pPr lvl="1">
              <a:lnSpc>
                <a:spcPct val="80000"/>
              </a:lnSpc>
              <a:defRPr/>
            </a:pPr>
            <a:r>
              <a:rPr lang="fr-BE" sz="1900" dirty="0" smtClean="0">
                <a:solidFill>
                  <a:srgbClr val="000099"/>
                </a:solidFill>
                <a:effectLst/>
                <a:latin typeface="Arial Narrow" pitchFamily="34" charset="0"/>
              </a:rPr>
              <a:t>Niveau 5 EQF </a:t>
            </a:r>
            <a:r>
              <a:rPr lang="fr-BE" sz="1300" dirty="0" smtClean="0">
                <a:solidFill>
                  <a:srgbClr val="000099"/>
                </a:solidFill>
                <a:effectLst/>
                <a:latin typeface="Arial Narrow" pitchFamily="34" charset="0"/>
              </a:rPr>
              <a:t>(</a:t>
            </a:r>
            <a:r>
              <a:rPr lang="fr-BE" sz="1300" dirty="0" err="1" smtClean="0">
                <a:solidFill>
                  <a:srgbClr val="000099"/>
                </a:solidFill>
                <a:effectLst/>
                <a:latin typeface="Arial Narrow" pitchFamily="34" charset="0"/>
              </a:rPr>
              <a:t>European</a:t>
            </a:r>
            <a:r>
              <a:rPr lang="fr-BE" sz="1300" dirty="0" smtClean="0">
                <a:solidFill>
                  <a:srgbClr val="000099"/>
                </a:solidFill>
                <a:effectLst/>
                <a:latin typeface="Arial Narrow" pitchFamily="34" charset="0"/>
              </a:rPr>
              <a:t> Qualifications Framework)</a:t>
            </a:r>
          </a:p>
          <a:p>
            <a:pPr lvl="1">
              <a:lnSpc>
                <a:spcPct val="80000"/>
              </a:lnSpc>
              <a:defRPr/>
            </a:pPr>
            <a:r>
              <a:rPr lang="fr-BE" sz="1900" dirty="0" smtClean="0">
                <a:solidFill>
                  <a:srgbClr val="000099"/>
                </a:solidFill>
                <a:effectLst/>
                <a:latin typeface="Arial Narrow" pitchFamily="34" charset="0"/>
              </a:rPr>
              <a:t>Différenciation de fonction :</a:t>
            </a:r>
          </a:p>
          <a:p>
            <a:pPr lvl="2">
              <a:lnSpc>
                <a:spcPct val="80000"/>
              </a:lnSpc>
              <a:defRPr/>
            </a:pPr>
            <a:r>
              <a:rPr lang="fr-BE" sz="1600" dirty="0" smtClean="0">
                <a:solidFill>
                  <a:srgbClr val="000099"/>
                </a:solidFill>
                <a:effectLst/>
                <a:latin typeface="Arial Narrow" pitchFamily="34" charset="0"/>
              </a:rPr>
              <a:t>Accès aux soins généraux </a:t>
            </a:r>
          </a:p>
          <a:p>
            <a:pPr lvl="2">
              <a:lnSpc>
                <a:spcPct val="80000"/>
              </a:lnSpc>
              <a:defRPr/>
            </a:pPr>
            <a:r>
              <a:rPr lang="fr-BE" sz="1600" dirty="0" smtClean="0">
                <a:solidFill>
                  <a:srgbClr val="000099"/>
                </a:solidFill>
                <a:effectLst/>
                <a:latin typeface="Arial Narrow" pitchFamily="34" charset="0"/>
              </a:rPr>
              <a:t>Accès très limité aux soins spécialisés</a:t>
            </a:r>
          </a:p>
          <a:p>
            <a:pPr lvl="2">
              <a:lnSpc>
                <a:spcPct val="80000"/>
              </a:lnSpc>
              <a:defRPr/>
            </a:pPr>
            <a:r>
              <a:rPr lang="fr-BE" sz="1600" dirty="0" smtClean="0">
                <a:solidFill>
                  <a:srgbClr val="000099"/>
                </a:solidFill>
                <a:effectLst/>
                <a:latin typeface="Arial Narrow" pitchFamily="34" charset="0"/>
              </a:rPr>
              <a:t>Accès aux qualifications professionnelles particulières</a:t>
            </a:r>
          </a:p>
          <a:p>
            <a:pPr lvl="1">
              <a:lnSpc>
                <a:spcPct val="80000"/>
              </a:lnSpc>
              <a:defRPr/>
            </a:pPr>
            <a:r>
              <a:rPr lang="fr-BE" sz="1900" dirty="0" smtClean="0">
                <a:solidFill>
                  <a:srgbClr val="000099"/>
                </a:solidFill>
                <a:effectLst/>
                <a:latin typeface="Arial Narrow" pitchFamily="34" charset="0"/>
              </a:rPr>
              <a:t>Salaires inférieurs</a:t>
            </a:r>
          </a:p>
          <a:p>
            <a:pPr lvl="1">
              <a:lnSpc>
                <a:spcPct val="80000"/>
              </a:lnSpc>
              <a:defRPr/>
            </a:pPr>
            <a:r>
              <a:rPr lang="fr-BE" sz="1900" dirty="0" smtClean="0">
                <a:solidFill>
                  <a:srgbClr val="000099"/>
                </a:solidFill>
                <a:effectLst/>
                <a:latin typeface="Arial Narrow" pitchFamily="34" charset="0"/>
              </a:rPr>
              <a:t>Compétences, expertises et autonomie limitées aux soins de base</a:t>
            </a:r>
          </a:p>
          <a:p>
            <a:pPr lvl="1">
              <a:lnSpc>
                <a:spcPct val="80000"/>
              </a:lnSpc>
              <a:defRPr/>
            </a:pPr>
            <a:r>
              <a:rPr lang="fr-BE" sz="1900" dirty="0" smtClean="0">
                <a:solidFill>
                  <a:srgbClr val="000099"/>
                </a:solidFill>
                <a:effectLst/>
                <a:latin typeface="Arial Narrow" pitchFamily="34" charset="0"/>
              </a:rPr>
              <a:t>Accès limité aux formations continuées</a:t>
            </a:r>
          </a:p>
          <a:p>
            <a:pPr lvl="1">
              <a:lnSpc>
                <a:spcPct val="80000"/>
              </a:lnSpc>
              <a:defRPr/>
            </a:pPr>
            <a:r>
              <a:rPr lang="fr-BE" sz="1900" dirty="0" smtClean="0">
                <a:solidFill>
                  <a:srgbClr val="000099"/>
                </a:solidFill>
                <a:effectLst/>
                <a:latin typeface="Arial Narrow" pitchFamily="34" charset="0"/>
              </a:rPr>
              <a:t>Carrière linéaire</a:t>
            </a:r>
            <a:endParaRPr lang="fr-BE" sz="1900" dirty="0" smtClean="0">
              <a:solidFill>
                <a:srgbClr val="000099"/>
              </a:solidFill>
              <a:effectLst/>
            </a:endParaRPr>
          </a:p>
          <a:p>
            <a:pPr>
              <a:lnSpc>
                <a:spcPct val="80000"/>
              </a:lnSpc>
              <a:defRPr/>
            </a:pPr>
            <a:endParaRPr lang="fr-BE" sz="2200" dirty="0" smtClean="0">
              <a:effectLst>
                <a:outerShdw blurRad="38100" dist="38100" dir="2700000" algn="tl">
                  <a:srgbClr val="C0C0C0"/>
                </a:outerShdw>
              </a:effectLst>
            </a:endParaRPr>
          </a:p>
          <a:p>
            <a:pPr>
              <a:lnSpc>
                <a:spcPct val="80000"/>
              </a:lnSpc>
              <a:defRPr/>
            </a:pPr>
            <a:endParaRPr lang="fr-BE" sz="2200" dirty="0" smtClean="0">
              <a:effectLst>
                <a:outerShdw blurRad="38100" dist="38100" dir="2700000" algn="tl">
                  <a:srgbClr val="C0C0C0"/>
                </a:outerShdw>
              </a:effectLst>
            </a:endParaRPr>
          </a:p>
        </p:txBody>
      </p:sp>
      <p:sp>
        <p:nvSpPr>
          <p:cNvPr id="4" name="Espace réservé du contenu 3"/>
          <p:cNvSpPr>
            <a:spLocks noGrp="1"/>
          </p:cNvSpPr>
          <p:nvPr>
            <p:ph sz="half" idx="2"/>
          </p:nvPr>
        </p:nvSpPr>
        <p:spPr>
          <a:xfrm>
            <a:off x="4464050" y="1447800"/>
            <a:ext cx="4645025" cy="5334000"/>
          </a:xfrm>
        </p:spPr>
        <p:txBody>
          <a:bodyPr>
            <a:normAutofit/>
          </a:bodyPr>
          <a:lstStyle/>
          <a:p>
            <a:pPr>
              <a:lnSpc>
                <a:spcPct val="80000"/>
              </a:lnSpc>
              <a:defRPr/>
            </a:pPr>
            <a:r>
              <a:rPr lang="fr-BE" sz="2200" b="1" dirty="0" smtClean="0">
                <a:solidFill>
                  <a:srgbClr val="007635"/>
                </a:solidFill>
                <a:effectLst/>
                <a:latin typeface="Arial Narrow" pitchFamily="34" charset="0"/>
              </a:rPr>
              <a:t>Bachelier en soins infirmiers</a:t>
            </a:r>
          </a:p>
          <a:p>
            <a:pPr>
              <a:lnSpc>
                <a:spcPct val="80000"/>
              </a:lnSpc>
              <a:buFont typeface="Wingdings" panose="05000000000000000000" pitchFamily="2" charset="2"/>
              <a:buNone/>
              <a:defRPr/>
            </a:pPr>
            <a:r>
              <a:rPr lang="fr-BE" sz="2200" i="1" dirty="0" smtClean="0">
                <a:solidFill>
                  <a:srgbClr val="007635"/>
                </a:solidFill>
                <a:effectLst/>
                <a:latin typeface="Arial Narrow" pitchFamily="34" charset="0"/>
              </a:rPr>
              <a:t>	</a:t>
            </a:r>
            <a:r>
              <a:rPr lang="fr-BE" sz="2200" i="1" dirty="0" err="1" smtClean="0">
                <a:solidFill>
                  <a:srgbClr val="007635"/>
                </a:solidFill>
                <a:effectLst/>
                <a:latin typeface="Arial Narrow" pitchFamily="34" charset="0"/>
              </a:rPr>
              <a:t>Registered</a:t>
            </a:r>
            <a:r>
              <a:rPr lang="fr-BE" sz="2200" i="1" dirty="0" smtClean="0">
                <a:solidFill>
                  <a:srgbClr val="007635"/>
                </a:solidFill>
                <a:effectLst/>
                <a:latin typeface="Arial Narrow" pitchFamily="34" charset="0"/>
              </a:rPr>
              <a:t> Nurse (</a:t>
            </a:r>
            <a:r>
              <a:rPr lang="fr-BE" sz="2200" i="1" dirty="0" err="1" smtClean="0">
                <a:solidFill>
                  <a:srgbClr val="007635"/>
                </a:solidFill>
                <a:effectLst/>
                <a:latin typeface="Arial Narrow" pitchFamily="34" charset="0"/>
              </a:rPr>
              <a:t>Bachelor</a:t>
            </a:r>
            <a:r>
              <a:rPr lang="fr-BE" sz="2200" i="1" dirty="0" smtClean="0">
                <a:solidFill>
                  <a:srgbClr val="007635"/>
                </a:solidFill>
                <a:effectLst/>
                <a:latin typeface="Arial Narrow" pitchFamily="34" charset="0"/>
              </a:rPr>
              <a:t> RN)</a:t>
            </a:r>
          </a:p>
          <a:p>
            <a:pPr>
              <a:lnSpc>
                <a:spcPct val="80000"/>
              </a:lnSpc>
              <a:buFont typeface="Wingdings" panose="05000000000000000000" pitchFamily="2" charset="2"/>
              <a:buNone/>
              <a:defRPr/>
            </a:pPr>
            <a:endParaRPr lang="fr-BE" sz="1200" i="1" dirty="0" smtClean="0">
              <a:solidFill>
                <a:srgbClr val="007635"/>
              </a:solidFill>
              <a:effectLst>
                <a:outerShdw blurRad="38100" dist="38100" dir="2700000" algn="tl">
                  <a:srgbClr val="C0C0C0"/>
                </a:outerShdw>
              </a:effectLst>
              <a:latin typeface="Arial Narrow" pitchFamily="34" charset="0"/>
            </a:endParaRPr>
          </a:p>
          <a:p>
            <a:pPr lvl="1">
              <a:lnSpc>
                <a:spcPct val="80000"/>
              </a:lnSpc>
              <a:defRPr/>
            </a:pPr>
            <a:r>
              <a:rPr lang="fr-BE" sz="1900" dirty="0" smtClean="0">
                <a:solidFill>
                  <a:srgbClr val="000099"/>
                </a:solidFill>
                <a:effectLst>
                  <a:outerShdw blurRad="38100" dist="38100" dir="2700000" algn="tl">
                    <a:srgbClr val="C0C0C0"/>
                  </a:outerShdw>
                </a:effectLst>
                <a:latin typeface="Arial Narrow" pitchFamily="34" charset="0"/>
              </a:rPr>
              <a:t>18 ans et 12 ans d’études préalables</a:t>
            </a:r>
          </a:p>
          <a:p>
            <a:pPr lvl="1">
              <a:lnSpc>
                <a:spcPct val="80000"/>
              </a:lnSpc>
              <a:defRPr/>
            </a:pPr>
            <a:r>
              <a:rPr lang="fr-BE" sz="1900" dirty="0" smtClean="0">
                <a:solidFill>
                  <a:srgbClr val="000099"/>
                </a:solidFill>
                <a:effectLst>
                  <a:outerShdw blurRad="38100" dist="38100" dir="2700000" algn="tl">
                    <a:srgbClr val="C0C0C0"/>
                  </a:outerShdw>
                </a:effectLst>
                <a:latin typeface="Arial Narrow" pitchFamily="34" charset="0"/>
              </a:rPr>
              <a:t>3 ans d’études (180 ECTS)</a:t>
            </a:r>
          </a:p>
          <a:p>
            <a:pPr lvl="1">
              <a:lnSpc>
                <a:spcPct val="80000"/>
              </a:lnSpc>
              <a:defRPr/>
            </a:pPr>
            <a:r>
              <a:rPr lang="fr-BE" sz="1900" dirty="0" smtClean="0">
                <a:solidFill>
                  <a:srgbClr val="000099"/>
                </a:solidFill>
                <a:effectLst>
                  <a:outerShdw blurRad="38100" dist="38100" dir="2700000" algn="tl">
                    <a:srgbClr val="C0C0C0"/>
                  </a:outerShdw>
                </a:effectLst>
                <a:latin typeface="Arial Narrow" pitchFamily="34" charset="0"/>
              </a:rPr>
              <a:t>Titre délivré : bachelier en soins infirmiers</a:t>
            </a:r>
          </a:p>
          <a:p>
            <a:pPr lvl="1">
              <a:lnSpc>
                <a:spcPct val="80000"/>
              </a:lnSpc>
              <a:defRPr/>
            </a:pPr>
            <a:r>
              <a:rPr lang="fr-BE" sz="1900" dirty="0" smtClean="0">
                <a:solidFill>
                  <a:srgbClr val="000099"/>
                </a:solidFill>
                <a:effectLst>
                  <a:outerShdw blurRad="38100" dist="38100" dir="2700000" algn="tl">
                    <a:srgbClr val="C0C0C0"/>
                  </a:outerShdw>
                </a:effectLst>
                <a:latin typeface="Arial Narrow" pitchFamily="34" charset="0"/>
              </a:rPr>
              <a:t>Niveau 6 EQF</a:t>
            </a:r>
          </a:p>
          <a:p>
            <a:pPr lvl="1">
              <a:lnSpc>
                <a:spcPct val="80000"/>
              </a:lnSpc>
              <a:defRPr/>
            </a:pPr>
            <a:r>
              <a:rPr lang="fr-BE" sz="1900" dirty="0" smtClean="0">
                <a:solidFill>
                  <a:srgbClr val="000099"/>
                </a:solidFill>
                <a:effectLst>
                  <a:outerShdw blurRad="38100" dist="38100" dir="2700000" algn="tl">
                    <a:srgbClr val="C0C0C0"/>
                  </a:outerShdw>
                </a:effectLst>
                <a:latin typeface="Arial Narrow" pitchFamily="34" charset="0"/>
              </a:rPr>
              <a:t>Différenciation de fonction :</a:t>
            </a:r>
          </a:p>
          <a:p>
            <a:pPr lvl="2">
              <a:lnSpc>
                <a:spcPct val="80000"/>
              </a:lnSpc>
              <a:defRPr/>
            </a:pPr>
            <a:r>
              <a:rPr lang="fr-BE" sz="1600" dirty="0" smtClean="0">
                <a:solidFill>
                  <a:srgbClr val="000099"/>
                </a:solidFill>
                <a:effectLst>
                  <a:outerShdw blurRad="38100" dist="38100" dir="2700000" algn="tl">
                    <a:srgbClr val="C0C0C0"/>
                  </a:outerShdw>
                </a:effectLst>
                <a:latin typeface="Arial Narrow" pitchFamily="34" charset="0"/>
              </a:rPr>
              <a:t>Accès aux soins généraux </a:t>
            </a:r>
          </a:p>
          <a:p>
            <a:pPr lvl="2">
              <a:lnSpc>
                <a:spcPct val="80000"/>
              </a:lnSpc>
              <a:defRPr/>
            </a:pPr>
            <a:r>
              <a:rPr lang="fr-BE" sz="1600" dirty="0" smtClean="0">
                <a:solidFill>
                  <a:srgbClr val="000099"/>
                </a:solidFill>
                <a:effectLst>
                  <a:outerShdw blurRad="38100" dist="38100" dir="2700000" algn="tl">
                    <a:srgbClr val="C0C0C0"/>
                  </a:outerShdw>
                </a:effectLst>
                <a:latin typeface="Arial Narrow" pitchFamily="34" charset="0"/>
              </a:rPr>
              <a:t>Accès aux soins spécialisés (avec ou sans spécialisation)</a:t>
            </a:r>
          </a:p>
          <a:p>
            <a:pPr lvl="2">
              <a:lnSpc>
                <a:spcPct val="80000"/>
              </a:lnSpc>
              <a:defRPr/>
            </a:pPr>
            <a:r>
              <a:rPr lang="fr-BE" sz="1600" dirty="0" smtClean="0">
                <a:solidFill>
                  <a:srgbClr val="000099"/>
                </a:solidFill>
                <a:effectLst>
                  <a:outerShdw blurRad="38100" dist="38100" dir="2700000" algn="tl">
                    <a:srgbClr val="C0C0C0"/>
                  </a:outerShdw>
                </a:effectLst>
                <a:latin typeface="Arial Narrow" pitchFamily="34" charset="0"/>
              </a:rPr>
              <a:t>Accès aux titres et qualifications professionnels particuliers</a:t>
            </a:r>
          </a:p>
          <a:p>
            <a:pPr lvl="1">
              <a:lnSpc>
                <a:spcPct val="80000"/>
              </a:lnSpc>
              <a:defRPr/>
            </a:pPr>
            <a:r>
              <a:rPr lang="fr-BE" sz="1900" dirty="0" smtClean="0">
                <a:solidFill>
                  <a:srgbClr val="000099"/>
                </a:solidFill>
                <a:effectLst>
                  <a:outerShdw blurRad="38100" dist="38100" dir="2700000" algn="tl">
                    <a:srgbClr val="C0C0C0"/>
                  </a:outerShdw>
                </a:effectLst>
                <a:latin typeface="Arial Narrow" pitchFamily="34" charset="0"/>
              </a:rPr>
              <a:t>Accès aux formations universitaires </a:t>
            </a:r>
            <a:r>
              <a:rPr lang="fr-BE" sz="1600" dirty="0" smtClean="0">
                <a:solidFill>
                  <a:srgbClr val="000099"/>
                </a:solidFill>
                <a:effectLst>
                  <a:outerShdw blurRad="38100" dist="38100" dir="2700000" algn="tl">
                    <a:srgbClr val="C0C0C0"/>
                  </a:outerShdw>
                </a:effectLst>
                <a:latin typeface="Arial Narrow" pitchFamily="34" charset="0"/>
              </a:rPr>
              <a:t>(niveaux 7 master et 8 doctorat)</a:t>
            </a:r>
            <a:endParaRPr lang="fr-BE" sz="1900" dirty="0" smtClean="0">
              <a:solidFill>
                <a:srgbClr val="000099"/>
              </a:solidFill>
              <a:effectLst>
                <a:outerShdw blurRad="38100" dist="38100" dir="2700000" algn="tl">
                  <a:srgbClr val="C0C0C0"/>
                </a:outerShdw>
              </a:effectLst>
              <a:latin typeface="Arial Narrow" pitchFamily="34" charset="0"/>
            </a:endParaRPr>
          </a:p>
          <a:p>
            <a:pPr lvl="1">
              <a:lnSpc>
                <a:spcPct val="80000"/>
              </a:lnSpc>
              <a:defRPr/>
            </a:pPr>
            <a:r>
              <a:rPr lang="fr-BE" sz="1900" dirty="0" smtClean="0">
                <a:solidFill>
                  <a:srgbClr val="000099"/>
                </a:solidFill>
                <a:effectLst>
                  <a:outerShdw blurRad="38100" dist="38100" dir="2700000" algn="tl">
                    <a:srgbClr val="C0C0C0"/>
                  </a:outerShdw>
                </a:effectLst>
                <a:latin typeface="Arial Narrow" pitchFamily="34" charset="0"/>
              </a:rPr>
              <a:t>Compétences, expertises et autonomie importantes</a:t>
            </a:r>
          </a:p>
          <a:p>
            <a:pPr lvl="1">
              <a:lnSpc>
                <a:spcPct val="80000"/>
              </a:lnSpc>
              <a:defRPr/>
            </a:pPr>
            <a:r>
              <a:rPr lang="fr-BE" sz="1900" dirty="0" smtClean="0">
                <a:solidFill>
                  <a:srgbClr val="000099"/>
                </a:solidFill>
                <a:effectLst>
                  <a:outerShdw blurRad="38100" dist="38100" dir="2700000" algn="tl">
                    <a:srgbClr val="C0C0C0"/>
                  </a:outerShdw>
                </a:effectLst>
                <a:latin typeface="Arial Narrow" pitchFamily="34" charset="0"/>
              </a:rPr>
              <a:t>Libre accès aux formations continuées</a:t>
            </a:r>
          </a:p>
          <a:p>
            <a:pPr lvl="1">
              <a:lnSpc>
                <a:spcPct val="80000"/>
              </a:lnSpc>
              <a:defRPr/>
            </a:pPr>
            <a:r>
              <a:rPr lang="fr-BE" sz="1900" dirty="0" smtClean="0">
                <a:solidFill>
                  <a:srgbClr val="000099"/>
                </a:solidFill>
                <a:effectLst>
                  <a:outerShdw blurRad="38100" dist="38100" dir="2700000" algn="tl">
                    <a:srgbClr val="C0C0C0"/>
                  </a:outerShdw>
                </a:effectLst>
                <a:latin typeface="Arial Narrow" pitchFamily="34" charset="0"/>
              </a:rPr>
              <a:t>Opportunités de carrière ++</a:t>
            </a:r>
            <a:endParaRPr lang="fr-BE" sz="1900" dirty="0" smtClean="0">
              <a:solidFill>
                <a:srgbClr val="000099"/>
              </a:solidFill>
              <a:effectLst>
                <a:outerShdw blurRad="38100" dist="38100" dir="2700000" algn="tl">
                  <a:srgbClr val="C0C0C0"/>
                </a:outerShdw>
              </a:effectLst>
            </a:endParaRPr>
          </a:p>
          <a:p>
            <a:pPr>
              <a:lnSpc>
                <a:spcPct val="80000"/>
              </a:lnSpc>
              <a:defRPr/>
            </a:pPr>
            <a:endParaRPr lang="fr-BE" sz="2200" dirty="0" smtClean="0">
              <a:effectLst>
                <a:outerShdw blurRad="38100" dist="38100" dir="2700000" algn="tl">
                  <a:srgbClr val="C0C0C0"/>
                </a:outerShdw>
              </a:effectLst>
            </a:endParaRPr>
          </a:p>
        </p:txBody>
      </p:sp>
      <p:cxnSp>
        <p:nvCxnSpPr>
          <p:cNvPr id="7" name="Connecteur droit 6"/>
          <p:cNvCxnSpPr/>
          <p:nvPr/>
        </p:nvCxnSpPr>
        <p:spPr>
          <a:xfrm>
            <a:off x="4572000" y="1752600"/>
            <a:ext cx="0" cy="457200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0"/>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65115369-89C6-4206-96A3-90AF9C8EFB68}" type="slidenum">
              <a:rPr lang="fr-FR" sz="1400">
                <a:effectLst>
                  <a:outerShdw blurRad="38100" dist="38100" dir="2700000" algn="tl">
                    <a:srgbClr val="FFFFFF"/>
                  </a:outerShdw>
                </a:effectLst>
                <a:latin typeface="Arial" charset="0"/>
                <a:cs typeface="+mn-cs"/>
              </a:rPr>
              <a:pPr algn="r" eaLnBrk="1" hangingPunct="1">
                <a:defRPr/>
              </a:pPr>
              <a:t>3</a:t>
            </a:fld>
            <a:endParaRPr lang="fr-FR" sz="1400">
              <a:effectLst>
                <a:outerShdw blurRad="38100" dist="38100" dir="2700000" algn="tl">
                  <a:srgbClr val="FFFFFF"/>
                </a:outerShdw>
              </a:effectLst>
              <a:latin typeface="Arial" charset="0"/>
              <a:cs typeface="+mn-cs"/>
            </a:endParaRPr>
          </a:p>
        </p:txBody>
      </p:sp>
      <p:sp>
        <p:nvSpPr>
          <p:cNvPr id="5"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Grp="1" noChangeArrowheads="1"/>
          </p:cNvSpPr>
          <p:nvPr>
            <p:ph type="sldNum" sz="quarter" idx="12"/>
          </p:nvPr>
        </p:nvSpPr>
        <p:spPr/>
        <p:txBody>
          <a:bodyPr/>
          <a:lstStyle/>
          <a:p>
            <a:pPr>
              <a:defRPr/>
            </a:pPr>
            <a:fld id="{269910F4-95EC-42B3-8DCF-441E6FD81110}" type="slidenum">
              <a:rPr lang="fr-FR"/>
              <a:pPr>
                <a:defRPr/>
              </a:pPr>
              <a:t>30</a:t>
            </a:fld>
            <a:endParaRPr lang="fr-FR"/>
          </a:p>
        </p:txBody>
      </p:sp>
      <p:graphicFrame>
        <p:nvGraphicFramePr>
          <p:cNvPr id="35843" name="Object 2"/>
          <p:cNvGraphicFramePr>
            <a:graphicFrameLocks noChangeAspect="1"/>
          </p:cNvGraphicFramePr>
          <p:nvPr/>
        </p:nvGraphicFramePr>
        <p:xfrm>
          <a:off x="0" y="-6350"/>
          <a:ext cx="9144000" cy="6483350"/>
        </p:xfrm>
        <a:graphic>
          <a:graphicData uri="http://schemas.openxmlformats.org/presentationml/2006/ole">
            <mc:AlternateContent xmlns:mc="http://schemas.openxmlformats.org/markup-compatibility/2006">
              <mc:Choice xmlns:v="urn:schemas-microsoft-com:vml" Requires="v">
                <p:oleObj spid="_x0000_s35869" name="Acrobat Document" r:id="rId4" imgW="9153000" imgH="6852600" progId="">
                  <p:embed/>
                </p:oleObj>
              </mc:Choice>
              <mc:Fallback>
                <p:oleObj name="Acrobat Document" r:id="rId4" imgW="9153000" imgH="68526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50"/>
                        <a:ext cx="9144000" cy="648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Connecteur droit avec flèche 4"/>
          <p:cNvCxnSpPr/>
          <p:nvPr/>
        </p:nvCxnSpPr>
        <p:spPr>
          <a:xfrm>
            <a:off x="4859338" y="1989138"/>
            <a:ext cx="930275" cy="1587"/>
          </a:xfrm>
          <a:prstGeom prst="straightConnector1">
            <a:avLst/>
          </a:prstGeom>
          <a:ln w="28575">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395288" y="5013325"/>
            <a:ext cx="642937" cy="214313"/>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a:p>
        </p:txBody>
      </p:sp>
      <p:sp>
        <p:nvSpPr>
          <p:cNvPr id="35846" name="ZoneTexte 6"/>
          <p:cNvSpPr txBox="1">
            <a:spLocks noChangeArrowheads="1"/>
          </p:cNvSpPr>
          <p:nvPr/>
        </p:nvSpPr>
        <p:spPr bwMode="auto">
          <a:xfrm>
            <a:off x="7235825" y="5013325"/>
            <a:ext cx="1908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100" b="1">
                <a:latin typeface="Calibri" panose="020F0502020204030204" pitchFamily="34" charset="0"/>
              </a:rPr>
              <a:t>Msn , pilote en cours PhD</a:t>
            </a:r>
          </a:p>
        </p:txBody>
      </p:sp>
      <p:cxnSp>
        <p:nvCxnSpPr>
          <p:cNvPr id="11" name="Connecteur droit 10"/>
          <p:cNvCxnSpPr/>
          <p:nvPr/>
        </p:nvCxnSpPr>
        <p:spPr>
          <a:xfrm>
            <a:off x="1619250" y="5157788"/>
            <a:ext cx="136683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35848" name="ZoneTexte 12"/>
          <p:cNvSpPr txBox="1">
            <a:spLocks noChangeArrowheads="1"/>
          </p:cNvSpPr>
          <p:nvPr/>
        </p:nvSpPr>
        <p:spPr bwMode="auto">
          <a:xfrm>
            <a:off x="8101013" y="1989138"/>
            <a:ext cx="719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49" name="ZoneTexte 14"/>
          <p:cNvSpPr txBox="1">
            <a:spLocks noChangeArrowheads="1"/>
          </p:cNvSpPr>
          <p:nvPr/>
        </p:nvSpPr>
        <p:spPr bwMode="auto">
          <a:xfrm>
            <a:off x="8101013" y="2205038"/>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0" name="ZoneTexte 15"/>
          <p:cNvSpPr txBox="1">
            <a:spLocks noChangeArrowheads="1"/>
          </p:cNvSpPr>
          <p:nvPr/>
        </p:nvSpPr>
        <p:spPr bwMode="auto">
          <a:xfrm>
            <a:off x="8101013" y="2420938"/>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1" name="ZoneTexte 16"/>
          <p:cNvSpPr txBox="1">
            <a:spLocks noChangeArrowheads="1"/>
          </p:cNvSpPr>
          <p:nvPr/>
        </p:nvSpPr>
        <p:spPr bwMode="auto">
          <a:xfrm>
            <a:off x="8101013" y="2565400"/>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2" name="ZoneTexte 17"/>
          <p:cNvSpPr txBox="1">
            <a:spLocks noChangeArrowheads="1"/>
          </p:cNvSpPr>
          <p:nvPr/>
        </p:nvSpPr>
        <p:spPr bwMode="auto">
          <a:xfrm>
            <a:off x="8101013" y="2781300"/>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3" name="ZoneTexte 18"/>
          <p:cNvSpPr txBox="1">
            <a:spLocks noChangeArrowheads="1"/>
          </p:cNvSpPr>
          <p:nvPr/>
        </p:nvSpPr>
        <p:spPr bwMode="auto">
          <a:xfrm>
            <a:off x="8101013" y="2997200"/>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4" name="ZoneTexte 19"/>
          <p:cNvSpPr txBox="1">
            <a:spLocks noChangeArrowheads="1"/>
          </p:cNvSpPr>
          <p:nvPr/>
        </p:nvSpPr>
        <p:spPr bwMode="auto">
          <a:xfrm>
            <a:off x="8101013" y="3141663"/>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5" name="ZoneTexte 21"/>
          <p:cNvSpPr txBox="1">
            <a:spLocks noChangeArrowheads="1"/>
          </p:cNvSpPr>
          <p:nvPr/>
        </p:nvSpPr>
        <p:spPr bwMode="auto">
          <a:xfrm>
            <a:off x="8101013" y="3500438"/>
            <a:ext cx="792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6" name="ZoneTexte 22"/>
          <p:cNvSpPr txBox="1">
            <a:spLocks noChangeArrowheads="1"/>
          </p:cNvSpPr>
          <p:nvPr/>
        </p:nvSpPr>
        <p:spPr bwMode="auto">
          <a:xfrm>
            <a:off x="8101013" y="3644900"/>
            <a:ext cx="792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7" name="ZoneTexte 23"/>
          <p:cNvSpPr txBox="1">
            <a:spLocks noChangeArrowheads="1"/>
          </p:cNvSpPr>
          <p:nvPr/>
        </p:nvSpPr>
        <p:spPr bwMode="auto">
          <a:xfrm>
            <a:off x="8101013" y="3860800"/>
            <a:ext cx="792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8" name="ZoneTexte 24"/>
          <p:cNvSpPr txBox="1">
            <a:spLocks noChangeArrowheads="1"/>
          </p:cNvSpPr>
          <p:nvPr/>
        </p:nvSpPr>
        <p:spPr bwMode="auto">
          <a:xfrm>
            <a:off x="8101013" y="4076700"/>
            <a:ext cx="792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59" name="ZoneTexte 25"/>
          <p:cNvSpPr txBox="1">
            <a:spLocks noChangeArrowheads="1"/>
          </p:cNvSpPr>
          <p:nvPr/>
        </p:nvSpPr>
        <p:spPr bwMode="auto">
          <a:xfrm>
            <a:off x="8101013" y="4292600"/>
            <a:ext cx="792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Msn</a:t>
            </a:r>
          </a:p>
        </p:txBody>
      </p:sp>
      <p:sp>
        <p:nvSpPr>
          <p:cNvPr id="35860" name="ZoneTexte 27"/>
          <p:cNvSpPr txBox="1">
            <a:spLocks noChangeArrowheads="1"/>
          </p:cNvSpPr>
          <p:nvPr/>
        </p:nvSpPr>
        <p:spPr bwMode="auto">
          <a:xfrm>
            <a:off x="8101013" y="4437063"/>
            <a:ext cx="792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 ?</a:t>
            </a:r>
          </a:p>
        </p:txBody>
      </p:sp>
      <p:sp>
        <p:nvSpPr>
          <p:cNvPr id="35861" name="ZoneTexte 28"/>
          <p:cNvSpPr txBox="1">
            <a:spLocks noChangeArrowheads="1"/>
          </p:cNvSpPr>
          <p:nvPr/>
        </p:nvSpPr>
        <p:spPr bwMode="auto">
          <a:xfrm>
            <a:off x="8101013" y="4581525"/>
            <a:ext cx="1042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Msp or N</a:t>
            </a:r>
          </a:p>
        </p:txBody>
      </p:sp>
      <p:sp>
        <p:nvSpPr>
          <p:cNvPr id="35862" name="ZoneTexte 29"/>
          <p:cNvSpPr txBox="1">
            <a:spLocks noChangeArrowheads="1"/>
          </p:cNvSpPr>
          <p:nvPr/>
        </p:nvSpPr>
        <p:spPr bwMode="auto">
          <a:xfrm>
            <a:off x="8101013" y="4797425"/>
            <a:ext cx="792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solidFill>
                  <a:srgbClr val="00B050"/>
                </a:solidFill>
                <a:latin typeface="Calibri" panose="020F0502020204030204" pitchFamily="34" charset="0"/>
              </a:rPr>
              <a:t>Msp</a:t>
            </a:r>
          </a:p>
        </p:txBody>
      </p:sp>
      <p:sp>
        <p:nvSpPr>
          <p:cNvPr id="35863" name="ZoneTexte 8"/>
          <p:cNvSpPr txBox="1">
            <a:spLocks noChangeArrowheads="1"/>
          </p:cNvSpPr>
          <p:nvPr/>
        </p:nvSpPr>
        <p:spPr bwMode="auto">
          <a:xfrm>
            <a:off x="7091363" y="549275"/>
            <a:ext cx="2376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600">
                <a:latin typeface="Arial Narrow" panose="020B0606020202030204" pitchFamily="34" charset="0"/>
              </a:rPr>
              <a:t>KUL - Sermeus W. (2010)</a:t>
            </a:r>
          </a:p>
        </p:txBody>
      </p:sp>
      <p:sp>
        <p:nvSpPr>
          <p:cNvPr id="35864" name="ZoneTexte 7"/>
          <p:cNvSpPr txBox="1">
            <a:spLocks noChangeArrowheads="1"/>
          </p:cNvSpPr>
          <p:nvPr/>
        </p:nvSpPr>
        <p:spPr bwMode="auto">
          <a:xfrm>
            <a:off x="7543800" y="5732463"/>
            <a:ext cx="1600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100" b="1">
                <a:solidFill>
                  <a:srgbClr val="000099"/>
                </a:solidFill>
                <a:latin typeface="Calibri" panose="020F0502020204030204" pitchFamily="34" charset="0"/>
              </a:rPr>
              <a:t>- </a:t>
            </a:r>
            <a:r>
              <a:rPr lang="fr-BE" altLang="fr-FR" sz="1100" b="1">
                <a:solidFill>
                  <a:srgbClr val="000099"/>
                </a:solidFill>
                <a:latin typeface="Arial Narrow" panose="020B0606020202030204" pitchFamily="34" charset="0"/>
              </a:rPr>
              <a:t>Adapté Y MENGAL 2013</a:t>
            </a:r>
          </a:p>
        </p:txBody>
      </p:sp>
      <p:sp>
        <p:nvSpPr>
          <p:cNvPr id="35865" name="ZoneTexte 8"/>
          <p:cNvSpPr txBox="1">
            <a:spLocks noChangeArrowheads="1"/>
          </p:cNvSpPr>
          <p:nvPr/>
        </p:nvSpPr>
        <p:spPr bwMode="auto">
          <a:xfrm>
            <a:off x="3419475" y="5013325"/>
            <a:ext cx="2447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200" b="1">
                <a:latin typeface="Arial Narrow" panose="020B0606020202030204" pitchFamily="34" charset="0"/>
              </a:rPr>
              <a:t>Licence  - 3 années </a:t>
            </a:r>
            <a:r>
              <a:rPr lang="fr-BE" altLang="fr-FR" sz="1100" b="1">
                <a:latin typeface="Arial Narrow" panose="020B0606020202030204" pitchFamily="34" charset="0"/>
              </a:rPr>
              <a:t>(2010) </a:t>
            </a:r>
          </a:p>
        </p:txBody>
      </p:sp>
      <p:pic>
        <p:nvPicPr>
          <p:cNvPr id="35866" name="Afbeelding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61722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Espace réservé du numéro de diapositive 28"/>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7D3775B0-8134-4550-8450-B718F0655C5B}" type="slidenum">
              <a:rPr lang="fr-FR" sz="1400">
                <a:effectLst>
                  <a:outerShdw blurRad="38100" dist="38100" dir="2700000" algn="tl">
                    <a:srgbClr val="FFFFFF"/>
                  </a:outerShdw>
                </a:effectLst>
                <a:latin typeface="Arial" charset="0"/>
                <a:cs typeface="+mn-cs"/>
              </a:rPr>
              <a:pPr algn="r" eaLnBrk="1" hangingPunct="1">
                <a:defRPr/>
              </a:pPr>
              <a:t>30</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8382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FEC52CDC-CFAE-47F5-90A5-7832AAF0F546}" type="slidenum">
              <a:rPr lang="fr-FR"/>
              <a:pPr>
                <a:defRPr/>
              </a:pPr>
              <a:t>31</a:t>
            </a:fld>
            <a:endParaRPr lang="fr-FR"/>
          </a:p>
        </p:txBody>
      </p:sp>
      <p:sp>
        <p:nvSpPr>
          <p:cNvPr id="37891" name="Titre 1"/>
          <p:cNvSpPr>
            <a:spLocks noGrp="1"/>
          </p:cNvSpPr>
          <p:nvPr>
            <p:ph type="title"/>
          </p:nvPr>
        </p:nvSpPr>
        <p:spPr>
          <a:xfrm>
            <a:off x="0" y="0"/>
            <a:ext cx="9144000" cy="990600"/>
          </a:xfrm>
        </p:spPr>
        <p:txBody>
          <a:bodyPr/>
          <a:lstStyle/>
          <a:p>
            <a:r>
              <a:rPr lang="fr-BE" altLang="fr-FR" sz="2800" b="1" smtClean="0">
                <a:solidFill>
                  <a:srgbClr val="0070C0"/>
                </a:solidFill>
                <a:effectLst/>
                <a:latin typeface="Arial Narrow" panose="020B0606020202030204" pitchFamily="34" charset="0"/>
              </a:rPr>
              <a:t>Pourquoi une réforme infirmière structurelle en Belgique ?</a:t>
            </a:r>
          </a:p>
        </p:txBody>
      </p:sp>
      <p:sp>
        <p:nvSpPr>
          <p:cNvPr id="37892" name="Espace réservé du contenu 2"/>
          <p:cNvSpPr>
            <a:spLocks noGrp="1"/>
          </p:cNvSpPr>
          <p:nvPr>
            <p:ph idx="1"/>
          </p:nvPr>
        </p:nvSpPr>
        <p:spPr>
          <a:xfrm>
            <a:off x="228600" y="838200"/>
            <a:ext cx="8839200" cy="5410200"/>
          </a:xfrm>
        </p:spPr>
        <p:txBody>
          <a:bodyPr/>
          <a:lstStyle/>
          <a:p>
            <a:r>
              <a:rPr lang="fr-BE" altLang="fr-FR" sz="2400" b="1" smtClean="0">
                <a:effectLst/>
                <a:latin typeface="Arial Narrow" panose="020B0606020202030204" pitchFamily="34" charset="0"/>
              </a:rPr>
              <a:t>Transposition obligatoire</a:t>
            </a:r>
            <a:r>
              <a:rPr lang="fr-BE" altLang="fr-FR" sz="2400" smtClean="0">
                <a:effectLst/>
                <a:latin typeface="Arial Narrow" panose="020B0606020202030204" pitchFamily="34" charset="0"/>
              </a:rPr>
              <a:t> de la directive sectorielle 2015/55/UE pour le 18 janvier 2016 …</a:t>
            </a:r>
          </a:p>
          <a:p>
            <a:r>
              <a:rPr lang="fr-BE" altLang="fr-FR" sz="2400" smtClean="0">
                <a:effectLst/>
                <a:latin typeface="Arial Narrow" panose="020B0606020202030204" pitchFamily="34" charset="0"/>
              </a:rPr>
              <a:t>Nous n’avons </a:t>
            </a:r>
            <a:r>
              <a:rPr lang="fr-BE" altLang="fr-FR" sz="2400" b="1" smtClean="0">
                <a:effectLst/>
                <a:latin typeface="Arial Narrow" panose="020B0606020202030204" pitchFamily="34" charset="0"/>
              </a:rPr>
              <a:t>plus le choix</a:t>
            </a:r>
            <a:r>
              <a:rPr lang="fr-BE" altLang="fr-FR" sz="2400" smtClean="0">
                <a:effectLst/>
                <a:latin typeface="Arial Narrow" panose="020B0606020202030204" pitchFamily="34" charset="0"/>
              </a:rPr>
              <a:t> !</a:t>
            </a:r>
          </a:p>
          <a:p>
            <a:r>
              <a:rPr lang="fr-BE" altLang="fr-FR" sz="2400" smtClean="0">
                <a:effectLst/>
                <a:latin typeface="Arial Narrow" panose="020B0606020202030204" pitchFamily="34" charset="0"/>
              </a:rPr>
              <a:t>Les </a:t>
            </a:r>
            <a:r>
              <a:rPr lang="fr-BE" altLang="fr-FR" sz="2400" b="1" smtClean="0">
                <a:effectLst/>
                <a:latin typeface="Arial Narrow" panose="020B0606020202030204" pitchFamily="34" charset="0"/>
              </a:rPr>
              <a:t>constats sont connus</a:t>
            </a:r>
            <a:r>
              <a:rPr lang="fr-BE" altLang="fr-FR" sz="2400" smtClean="0">
                <a:effectLst/>
                <a:latin typeface="Arial Narrow" panose="020B0606020202030204" pitchFamily="34" charset="0"/>
              </a:rPr>
              <a:t>, il faut aujourd’hui </a:t>
            </a:r>
            <a:r>
              <a:rPr lang="fr-BE" altLang="fr-FR" sz="2400" b="1" smtClean="0">
                <a:effectLst/>
                <a:latin typeface="Arial Narrow" panose="020B0606020202030204" pitchFamily="34" charset="0"/>
              </a:rPr>
              <a:t>mettre en action</a:t>
            </a:r>
            <a:r>
              <a:rPr lang="fr-BE" altLang="fr-FR" sz="2400" smtClean="0">
                <a:effectLst/>
                <a:latin typeface="Arial Narrow" panose="020B0606020202030204" pitchFamily="34" charset="0"/>
              </a:rPr>
              <a:t>.</a:t>
            </a:r>
          </a:p>
          <a:p>
            <a:r>
              <a:rPr lang="fr-BE" altLang="fr-FR" sz="2400" smtClean="0">
                <a:effectLst/>
                <a:latin typeface="Arial Narrow" panose="020B0606020202030204" pitchFamily="34" charset="0"/>
              </a:rPr>
              <a:t>Nous n’avons </a:t>
            </a:r>
            <a:r>
              <a:rPr lang="fr-BE" altLang="fr-FR" sz="2400" b="1" smtClean="0">
                <a:effectLst/>
                <a:latin typeface="Arial Narrow" panose="020B0606020202030204" pitchFamily="34" charset="0"/>
              </a:rPr>
              <a:t>plus le temps</a:t>
            </a:r>
            <a:r>
              <a:rPr lang="fr-BE" altLang="fr-FR" sz="2400" smtClean="0">
                <a:effectLst/>
                <a:latin typeface="Arial Narrow" panose="020B0606020202030204" pitchFamily="34" charset="0"/>
              </a:rPr>
              <a:t>; il faut dès lors être </a:t>
            </a:r>
            <a:r>
              <a:rPr lang="fr-BE" altLang="fr-FR" sz="2400" b="1" smtClean="0">
                <a:effectLst/>
                <a:latin typeface="Arial Narrow" panose="020B0606020202030204" pitchFamily="34" charset="0"/>
              </a:rPr>
              <a:t>proactif</a:t>
            </a:r>
            <a:r>
              <a:rPr lang="fr-BE" altLang="fr-FR" sz="2400" smtClean="0">
                <a:effectLst/>
                <a:latin typeface="Arial Narrow" panose="020B0606020202030204" pitchFamily="34" charset="0"/>
              </a:rPr>
              <a:t> et </a:t>
            </a:r>
            <a:r>
              <a:rPr lang="fr-BE" altLang="fr-FR" sz="2400" b="1" smtClean="0">
                <a:effectLst/>
                <a:latin typeface="Arial Narrow" panose="020B0606020202030204" pitchFamily="34" charset="0"/>
              </a:rPr>
              <a:t>pragmatique</a:t>
            </a:r>
            <a:r>
              <a:rPr lang="fr-BE" altLang="fr-FR" sz="2400" smtClean="0">
                <a:effectLst/>
                <a:latin typeface="Arial Narrow" panose="020B0606020202030204" pitchFamily="34" charset="0"/>
              </a:rPr>
              <a:t>.</a:t>
            </a:r>
          </a:p>
          <a:p>
            <a:r>
              <a:rPr lang="fr-BE" altLang="fr-FR" sz="2400" smtClean="0">
                <a:effectLst/>
                <a:latin typeface="Arial Narrow" panose="020B0606020202030204" pitchFamily="34" charset="0"/>
              </a:rPr>
              <a:t>C’est un </a:t>
            </a:r>
            <a:r>
              <a:rPr lang="fr-BE" altLang="fr-FR" sz="2400" b="1" smtClean="0">
                <a:effectLst/>
                <a:latin typeface="Arial Narrow" panose="020B0606020202030204" pitchFamily="34" charset="0"/>
              </a:rPr>
              <a:t>problème majeur de Santé publique</a:t>
            </a:r>
            <a:r>
              <a:rPr lang="fr-BE" altLang="fr-FR" sz="2400" smtClean="0">
                <a:effectLst/>
                <a:latin typeface="Arial Narrow" panose="020B0606020202030204" pitchFamily="34" charset="0"/>
              </a:rPr>
              <a:t> qui doit être analysé dans un contexte plus large, en amont et en aval des soins infirmiers. </a:t>
            </a:r>
          </a:p>
          <a:p>
            <a:r>
              <a:rPr lang="fr-BE" altLang="fr-FR" sz="2400" smtClean="0">
                <a:effectLst/>
                <a:latin typeface="Arial Narrow" panose="020B0606020202030204" pitchFamily="34" charset="0"/>
              </a:rPr>
              <a:t>C’est une </a:t>
            </a:r>
            <a:r>
              <a:rPr lang="fr-BE" altLang="fr-FR" sz="2400" b="1" smtClean="0">
                <a:effectLst/>
                <a:latin typeface="Arial Narrow" panose="020B0606020202030204" pitchFamily="34" charset="0"/>
              </a:rPr>
              <a:t>opportunité</a:t>
            </a:r>
            <a:r>
              <a:rPr lang="fr-BE" altLang="fr-FR" sz="2400" smtClean="0">
                <a:effectLst/>
                <a:latin typeface="Arial Narrow" panose="020B0606020202030204" pitchFamily="34" charset="0"/>
              </a:rPr>
              <a:t> à saisir de pouvoir adapter nos législations en matière de santé et de soins impliquant le Fédéral et les Communautés.</a:t>
            </a:r>
          </a:p>
          <a:p>
            <a:r>
              <a:rPr lang="fr-BE" altLang="fr-FR" sz="2400" smtClean="0">
                <a:effectLst/>
                <a:latin typeface="Arial Narrow" panose="020B0606020202030204" pitchFamily="34" charset="0"/>
              </a:rPr>
              <a:t>Il faut une </a:t>
            </a:r>
            <a:r>
              <a:rPr lang="fr-BE" altLang="fr-FR" sz="2400" b="1" smtClean="0">
                <a:effectLst/>
                <a:latin typeface="Arial Narrow" panose="020B0606020202030204" pitchFamily="34" charset="0"/>
              </a:rPr>
              <a:t>réforme en profondeur</a:t>
            </a:r>
            <a:r>
              <a:rPr lang="fr-BE" altLang="fr-FR" sz="2400" smtClean="0">
                <a:effectLst/>
                <a:latin typeface="Arial Narrow" panose="020B0606020202030204" pitchFamily="34" charset="0"/>
              </a:rPr>
              <a:t> qui prenne en compte toutes les composantes de la réflexion professionnelle, de l’exécution des actes, délégués ou non, du diagnostic infirmier à la prescription ...</a:t>
            </a:r>
          </a:p>
          <a:p>
            <a:r>
              <a:rPr lang="fr-BE" altLang="fr-FR" sz="2400" smtClean="0">
                <a:effectLst/>
                <a:latin typeface="Arial Narrow" panose="020B0606020202030204" pitchFamily="34" charset="0"/>
              </a:rPr>
              <a:t>Arrêtons, dans nos réformes, de </a:t>
            </a:r>
            <a:r>
              <a:rPr lang="fr-BE" altLang="fr-FR" sz="2400" b="1" smtClean="0">
                <a:effectLst/>
                <a:latin typeface="Arial Narrow" panose="020B0606020202030204" pitchFamily="34" charset="0"/>
              </a:rPr>
              <a:t>mettre la charrue avant les bœufs</a:t>
            </a:r>
            <a:r>
              <a:rPr lang="fr-BE" altLang="fr-FR" sz="2400" smtClean="0">
                <a:effectLst/>
                <a:latin typeface="Arial Narrow" panose="020B0606020202030204" pitchFamily="34" charset="0"/>
              </a:rPr>
              <a:t> !</a:t>
            </a:r>
          </a:p>
        </p:txBody>
      </p:sp>
      <p:sp>
        <p:nvSpPr>
          <p:cNvPr id="8" name="Espace réservé du numéro de diapositive 7"/>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2463B4E7-8613-4D23-80C5-7A71E966F60A}" type="slidenum">
              <a:rPr lang="fr-FR" sz="1400">
                <a:effectLst>
                  <a:outerShdw blurRad="38100" dist="38100" dir="2700000" algn="tl">
                    <a:srgbClr val="FFFFFF"/>
                  </a:outerShdw>
                </a:effectLst>
                <a:latin typeface="Arial" charset="0"/>
                <a:cs typeface="+mn-cs"/>
              </a:rPr>
              <a:pPr algn="r" eaLnBrk="1" hangingPunct="1">
                <a:defRPr/>
              </a:pPr>
              <a:t>31</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914400" y="2133600"/>
            <a:ext cx="7772400" cy="1828800"/>
          </a:xfrm>
        </p:spPr>
        <p:txBody>
          <a:bodyPr/>
          <a:lstStyle/>
          <a:p>
            <a:pPr>
              <a:defRPr/>
            </a:pPr>
            <a:r>
              <a:rPr lang="fr-BE" altLang="fr-FR" b="1" smtClean="0">
                <a:solidFill>
                  <a:srgbClr val="0070C0"/>
                </a:solidFill>
                <a:effectLst>
                  <a:outerShdw blurRad="38100" dist="38100" dir="2700000" algn="tl">
                    <a:srgbClr val="C0C0C0"/>
                  </a:outerShdw>
                </a:effectLst>
              </a:rPr>
              <a:t>Où en sommes-nous ?</a:t>
            </a:r>
          </a:p>
        </p:txBody>
      </p:sp>
      <p:sp>
        <p:nvSpPr>
          <p:cNvPr id="5" name="Espace réservé du numéro de diapositive 4"/>
          <p:cNvSpPr>
            <a:spLocks noGrp="1"/>
          </p:cNvSpPr>
          <p:nvPr>
            <p:ph type="sldNum" sz="quarter" idx="12"/>
          </p:nvPr>
        </p:nvSpPr>
        <p:spPr/>
        <p:txBody>
          <a:bodyPr/>
          <a:lstStyle/>
          <a:p>
            <a:pPr>
              <a:defRPr/>
            </a:pPr>
            <a:fld id="{46DA8C61-4222-4164-9619-154AD047830F}" type="slidenum">
              <a:rPr lang="fr-FR" smtClean="0"/>
              <a:pPr>
                <a:defRPr/>
              </a:pPr>
              <a:t>32</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BEB6F405-249F-48C7-A407-FFC1E01DFBBD}" type="slidenum">
              <a:rPr lang="fr-FR" smtClean="0"/>
              <a:pPr>
                <a:defRPr/>
              </a:pPr>
              <a:t>33</a:t>
            </a:fld>
            <a:endParaRPr lang="fr-FR"/>
          </a:p>
        </p:txBody>
      </p:sp>
      <p:pic>
        <p:nvPicPr>
          <p:cNvPr id="39939" name="Image 7" descr="A:\nicole\FNIB\Agora\Photos pour Agora\LOGOS\LOGO FNIB\Logo_FNIB transparent.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5600" y="28956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28600"/>
            <a:ext cx="26558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p:cNvPicPr>
            <a:picLocks noChangeAspect="1" noChangeArrowheads="1"/>
          </p:cNvPicPr>
          <p:nvPr/>
        </p:nvPicPr>
        <p:blipFill>
          <a:blip r:embed="rId4">
            <a:lum bright="2000"/>
            <a:extLst>
              <a:ext uri="{28A0092B-C50C-407E-A947-70E740481C1C}">
                <a14:useLocalDpi xmlns:a14="http://schemas.microsoft.com/office/drawing/2010/main"/>
              </a:ext>
            </a:extLst>
          </a:blip>
          <a:srcRect/>
          <a:stretch>
            <a:fillRect/>
          </a:stretch>
        </p:blipFill>
        <p:spPr bwMode="auto">
          <a:xfrm>
            <a:off x="3186113" y="1828800"/>
            <a:ext cx="16144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28 drapeaux (c) Commission européen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0" y="2470150"/>
            <a:ext cx="20177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5" descr="belgiu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28800" y="4495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itre 1"/>
          <p:cNvSpPr>
            <a:spLocks noGrp="1"/>
          </p:cNvSpPr>
          <p:nvPr>
            <p:ph type="ctrTitle" sz="quarter"/>
          </p:nvPr>
        </p:nvSpPr>
        <p:spPr>
          <a:xfrm>
            <a:off x="3429000" y="0"/>
            <a:ext cx="5715000" cy="1524000"/>
          </a:xfrm>
        </p:spPr>
        <p:txBody>
          <a:bodyPr/>
          <a:lstStyle/>
          <a:p>
            <a:pPr algn="r"/>
            <a:r>
              <a:rPr lang="fr-BE" altLang="fr-FR" sz="3600" b="1" smtClean="0">
                <a:solidFill>
                  <a:srgbClr val="0070C0"/>
                </a:solidFill>
                <a:effectLst/>
                <a:latin typeface="Arial Narrow" panose="020B0606020202030204" pitchFamily="34" charset="0"/>
              </a:rPr>
              <a:t>De la Directive 2013/55/EU</a:t>
            </a:r>
            <a:br>
              <a:rPr lang="fr-BE" altLang="fr-FR" sz="3600" b="1" smtClean="0">
                <a:solidFill>
                  <a:srgbClr val="0070C0"/>
                </a:solidFill>
                <a:effectLst/>
                <a:latin typeface="Arial Narrow" panose="020B0606020202030204" pitchFamily="34" charset="0"/>
              </a:rPr>
            </a:br>
            <a:r>
              <a:rPr lang="fr-BE" altLang="fr-FR" sz="3600" b="1" smtClean="0">
                <a:solidFill>
                  <a:srgbClr val="0070C0"/>
                </a:solidFill>
                <a:effectLst/>
                <a:latin typeface="Arial Narrow" panose="020B0606020202030204" pitchFamily="34" charset="0"/>
              </a:rPr>
              <a:t>à la réforme de la</a:t>
            </a:r>
            <a:br>
              <a:rPr lang="fr-BE" altLang="fr-FR" sz="3600" b="1" smtClean="0">
                <a:solidFill>
                  <a:srgbClr val="0070C0"/>
                </a:solidFill>
                <a:effectLst/>
                <a:latin typeface="Arial Narrow" panose="020B0606020202030204" pitchFamily="34" charset="0"/>
              </a:rPr>
            </a:br>
            <a:r>
              <a:rPr lang="fr-BE" altLang="fr-FR" sz="3600" b="1" smtClean="0">
                <a:solidFill>
                  <a:srgbClr val="0070C0"/>
                </a:solidFill>
                <a:effectLst/>
                <a:latin typeface="Arial Narrow" panose="020B0606020202030204" pitchFamily="34" charset="0"/>
              </a:rPr>
              <a:t>formation infirmière …</a:t>
            </a:r>
            <a:endParaRPr lang="fr-BE" altLang="fr-FR" b="1" smtClean="0">
              <a:solidFill>
                <a:srgbClr val="0070C0"/>
              </a:solidFill>
              <a:effectLst/>
              <a:latin typeface="Arial Narrow" panose="020B0606020202030204" pitchFamily="34" charset="0"/>
            </a:endParaRPr>
          </a:p>
        </p:txBody>
      </p:sp>
      <p:pic>
        <p:nvPicPr>
          <p:cNvPr id="39945" name="Picture 1" descr="acn_publicity"/>
          <p:cNvPicPr>
            <a:picLocks noChangeAspect="1" noChangeArrowheads="1"/>
          </p:cNvPicPr>
          <p:nvPr/>
        </p:nvPicPr>
        <p:blipFill>
          <a:blip r:embed="rId7" r:link="rId8">
            <a:extLst>
              <a:ext uri="{28A0092B-C50C-407E-A947-70E740481C1C}">
                <a14:useLocalDpi xmlns:a14="http://schemas.microsoft.com/office/drawing/2010/main"/>
              </a:ext>
            </a:extLst>
          </a:blip>
          <a:srcRect/>
          <a:stretch>
            <a:fillRect/>
          </a:stretch>
        </p:blipFill>
        <p:spPr bwMode="auto">
          <a:xfrm>
            <a:off x="6858000" y="5334000"/>
            <a:ext cx="1125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Afbeelding 4"/>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427663" y="3962400"/>
            <a:ext cx="1430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descr="http://www.health.belgium.be/internet2Prd/fragments/ie2_styles/site/logo.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657600" y="4114800"/>
            <a:ext cx="92551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4" descr="Log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29200" y="5486400"/>
            <a:ext cx="839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lèche courbée vers la droite 15"/>
          <p:cNvSpPr/>
          <p:nvPr/>
        </p:nvSpPr>
        <p:spPr>
          <a:xfrm rot="19952759">
            <a:off x="935038" y="3986213"/>
            <a:ext cx="730250"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17" name="Flèche courbée vers la gauche 16"/>
          <p:cNvSpPr/>
          <p:nvPr/>
        </p:nvSpPr>
        <p:spPr>
          <a:xfrm rot="18142667">
            <a:off x="3075782" y="559594"/>
            <a:ext cx="731837" cy="1216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20" name="Flèche courbée vers la droite 19"/>
          <p:cNvSpPr/>
          <p:nvPr/>
        </p:nvSpPr>
        <p:spPr>
          <a:xfrm rot="562063">
            <a:off x="398463" y="1117600"/>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21" name="Flèche droite 20"/>
          <p:cNvSpPr/>
          <p:nvPr/>
        </p:nvSpPr>
        <p:spPr>
          <a:xfrm rot="20698182">
            <a:off x="3011488" y="4738688"/>
            <a:ext cx="750887" cy="407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4" name="Flèche vers le bas 23"/>
          <p:cNvSpPr/>
          <p:nvPr/>
        </p:nvSpPr>
        <p:spPr>
          <a:xfrm rot="2468524">
            <a:off x="3046413" y="3201988"/>
            <a:ext cx="311150" cy="1544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6" name="Flèche droite 25"/>
          <p:cNvSpPr/>
          <p:nvPr/>
        </p:nvSpPr>
        <p:spPr>
          <a:xfrm rot="710588">
            <a:off x="4710113" y="3025775"/>
            <a:ext cx="2041525" cy="327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7" name="Flèche à trois pointes 26"/>
          <p:cNvSpPr/>
          <p:nvPr/>
        </p:nvSpPr>
        <p:spPr>
          <a:xfrm rot="16200000">
            <a:off x="6624637" y="4259263"/>
            <a:ext cx="1216025" cy="7747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9" name="Double flèche horizontale 28"/>
          <p:cNvSpPr/>
          <p:nvPr/>
        </p:nvSpPr>
        <p:spPr>
          <a:xfrm>
            <a:off x="4419600" y="4495800"/>
            <a:ext cx="987425"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30" name="Double flèche horizontale 29"/>
          <p:cNvSpPr/>
          <p:nvPr/>
        </p:nvSpPr>
        <p:spPr>
          <a:xfrm rot="2840588">
            <a:off x="4125913" y="5183188"/>
            <a:ext cx="987425" cy="352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31" name="Flèche droite rayée 30"/>
          <p:cNvSpPr/>
          <p:nvPr/>
        </p:nvSpPr>
        <p:spPr>
          <a:xfrm rot="9545243">
            <a:off x="4071938" y="5881688"/>
            <a:ext cx="947737" cy="3619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39959" name="ZoneTexte 24"/>
          <p:cNvSpPr txBox="1">
            <a:spLocks noChangeArrowheads="1"/>
          </p:cNvSpPr>
          <p:nvPr/>
        </p:nvSpPr>
        <p:spPr bwMode="auto">
          <a:xfrm>
            <a:off x="4724400" y="19050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800"/>
              <a:t>EFN Competency Framework</a:t>
            </a:r>
          </a:p>
          <a:p>
            <a:pPr eaLnBrk="1" hangingPunct="1">
              <a:spcBef>
                <a:spcPct val="0"/>
              </a:spcBef>
              <a:buClrTx/>
              <a:buSzTx/>
              <a:buFontTx/>
              <a:buNone/>
            </a:pPr>
            <a:r>
              <a:rPr lang="fr-BE" altLang="fr-FR" sz="1800">
                <a:latin typeface="Arial Narrow" panose="020B0606020202030204" pitchFamily="34" charset="0"/>
              </a:rPr>
              <a:t>Guide pour implémenter l’article 31 de la Directive 2013/55/UE</a:t>
            </a:r>
          </a:p>
          <a:p>
            <a:pPr eaLnBrk="1" hangingPunct="1">
              <a:spcBef>
                <a:spcPct val="0"/>
              </a:spcBef>
              <a:buClrTx/>
              <a:buSzTx/>
              <a:buFontTx/>
              <a:buNone/>
            </a:pPr>
            <a:endParaRPr lang="fr-BE" altLang="fr-FR" sz="1800"/>
          </a:p>
        </p:txBody>
      </p:sp>
      <p:sp>
        <p:nvSpPr>
          <p:cNvPr id="39960" name="ZoneTexte 27"/>
          <p:cNvSpPr txBox="1">
            <a:spLocks noChangeArrowheads="1"/>
          </p:cNvSpPr>
          <p:nvPr/>
        </p:nvSpPr>
        <p:spPr bwMode="auto">
          <a:xfrm>
            <a:off x="1066800" y="16764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800"/>
              <a:t>Parlement européen</a:t>
            </a:r>
          </a:p>
          <a:p>
            <a:pPr eaLnBrk="1" hangingPunct="1">
              <a:spcBef>
                <a:spcPct val="0"/>
              </a:spcBef>
              <a:buClrTx/>
              <a:buSzTx/>
              <a:buFontTx/>
              <a:buNone/>
            </a:pPr>
            <a:r>
              <a:rPr lang="fr-BE" altLang="fr-FR" sz="1800"/>
              <a:t>Directive 2013/55/UE</a:t>
            </a:r>
          </a:p>
        </p:txBody>
      </p:sp>
      <p:sp>
        <p:nvSpPr>
          <p:cNvPr id="39961" name="ZoneTexte 31"/>
          <p:cNvSpPr txBox="1">
            <a:spLocks noChangeArrowheads="1"/>
          </p:cNvSpPr>
          <p:nvPr/>
        </p:nvSpPr>
        <p:spPr bwMode="auto">
          <a:xfrm>
            <a:off x="609600" y="5562600"/>
            <a:ext cx="4035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800"/>
              <a:t>Transposition dans la législation belge</a:t>
            </a:r>
          </a:p>
          <a:p>
            <a:pPr eaLnBrk="1" hangingPunct="1">
              <a:spcBef>
                <a:spcPct val="0"/>
              </a:spcBef>
              <a:buClrTx/>
              <a:buSzTx/>
              <a:buFontTx/>
              <a:buNone/>
            </a:pPr>
            <a:r>
              <a:rPr lang="fr-BE" altLang="fr-FR" sz="1800"/>
              <a:t>&lt; 18 janvier 2016</a:t>
            </a:r>
          </a:p>
        </p:txBody>
      </p:sp>
      <p:sp>
        <p:nvSpPr>
          <p:cNvPr id="39962" name="ZoneTexte 32"/>
          <p:cNvSpPr txBox="1">
            <a:spLocks noChangeArrowheads="1"/>
          </p:cNvSpPr>
          <p:nvPr/>
        </p:nvSpPr>
        <p:spPr bwMode="auto">
          <a:xfrm>
            <a:off x="4800600" y="60960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800"/>
              <a:t>FWB &amp; ARES</a:t>
            </a:r>
          </a:p>
        </p:txBody>
      </p:sp>
      <p:sp>
        <p:nvSpPr>
          <p:cNvPr id="39963" name="ZoneTexte 33"/>
          <p:cNvSpPr txBox="1">
            <a:spLocks noChangeArrowheads="1"/>
          </p:cNvSpPr>
          <p:nvPr/>
        </p:nvSpPr>
        <p:spPr bwMode="auto">
          <a:xfrm>
            <a:off x="7543800" y="4419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800"/>
              <a:t>Lobby ++</a:t>
            </a:r>
          </a:p>
        </p:txBody>
      </p:sp>
      <p:sp>
        <p:nvSpPr>
          <p:cNvPr id="39964" name="ZoneTexte 34"/>
          <p:cNvSpPr txBox="1">
            <a:spLocks noChangeArrowheads="1"/>
          </p:cNvSpPr>
          <p:nvPr/>
        </p:nvSpPr>
        <p:spPr bwMode="auto">
          <a:xfrm>
            <a:off x="3657600" y="350520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800" b="1">
                <a:latin typeface="Arial Narrow" panose="020B0606020202030204" pitchFamily="34" charset="0"/>
              </a:rPr>
              <a:t>Référentiel de compétences et profil professionnel</a:t>
            </a:r>
          </a:p>
        </p:txBody>
      </p:sp>
      <p:sp>
        <p:nvSpPr>
          <p:cNvPr id="39965" name="ZoneTexte 35"/>
          <p:cNvSpPr txBox="1">
            <a:spLocks noChangeArrowheads="1"/>
          </p:cNvSpPr>
          <p:nvPr/>
        </p:nvSpPr>
        <p:spPr bwMode="auto">
          <a:xfrm>
            <a:off x="2362200" y="61722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800" b="1"/>
              <a:t>Enseignement</a:t>
            </a: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0962" name="Picture 7" descr="Réponse Mr Marcourt décembre 2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038" y="228600"/>
            <a:ext cx="44545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8"/>
          <p:cNvSpPr txBox="1">
            <a:spLocks noChangeArrowheads="1"/>
          </p:cNvSpPr>
          <p:nvPr/>
        </p:nvSpPr>
        <p:spPr bwMode="auto">
          <a:xfrm>
            <a:off x="4114800" y="2438400"/>
            <a:ext cx="4876800" cy="4000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2000">
                <a:latin typeface="Arial Narrow" panose="020B0606020202030204" pitchFamily="34" charset="0"/>
              </a:rPr>
              <a:t>Fait référence au rapport FNIB du 22 août 2012</a:t>
            </a:r>
            <a:endParaRPr lang="fr-FR" altLang="fr-FR" sz="2000">
              <a:latin typeface="Arial Narrow" panose="020B0606020202030204" pitchFamily="34" charset="0"/>
            </a:endParaRPr>
          </a:p>
        </p:txBody>
      </p:sp>
      <p:sp>
        <p:nvSpPr>
          <p:cNvPr id="40964" name="Text Box 9"/>
          <p:cNvSpPr txBox="1">
            <a:spLocks noChangeArrowheads="1"/>
          </p:cNvSpPr>
          <p:nvPr/>
        </p:nvSpPr>
        <p:spPr bwMode="auto">
          <a:xfrm>
            <a:off x="5105400" y="3429000"/>
            <a:ext cx="3657600" cy="7016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2000">
                <a:latin typeface="Arial Narrow" panose="020B0606020202030204" pitchFamily="34" charset="0"/>
              </a:rPr>
              <a:t>Mise en conformité du Référentiel de compétences</a:t>
            </a:r>
            <a:endParaRPr lang="fr-FR" altLang="fr-FR" sz="2000">
              <a:latin typeface="Arial Narrow" panose="020B0606020202030204" pitchFamily="34" charset="0"/>
            </a:endParaRPr>
          </a:p>
        </p:txBody>
      </p:sp>
      <p:sp>
        <p:nvSpPr>
          <p:cNvPr id="40965" name="Text Box 10"/>
          <p:cNvSpPr txBox="1">
            <a:spLocks noChangeArrowheads="1"/>
          </p:cNvSpPr>
          <p:nvPr/>
        </p:nvSpPr>
        <p:spPr bwMode="auto">
          <a:xfrm>
            <a:off x="4648200" y="4495800"/>
            <a:ext cx="381000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fr-BE" altLang="fr-FR" sz="1800"/>
              <a:t>Délai: avant la rentrée 2016-2017</a:t>
            </a:r>
            <a:endParaRPr lang="fr-FR" altLang="fr-FR" sz="1800"/>
          </a:p>
        </p:txBody>
      </p:sp>
      <p:sp>
        <p:nvSpPr>
          <p:cNvPr id="40966" name="Text Box 11"/>
          <p:cNvSpPr txBox="1">
            <a:spLocks noChangeArrowheads="1"/>
          </p:cNvSpPr>
          <p:nvPr/>
        </p:nvSpPr>
        <p:spPr bwMode="auto">
          <a:xfrm>
            <a:off x="4114800" y="5105400"/>
            <a:ext cx="457200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1800"/>
              <a:t>Proposition de l’ARES au Gouvernement</a:t>
            </a:r>
            <a:endParaRPr lang="fr-FR" altLang="fr-FR" sz="1800"/>
          </a:p>
        </p:txBody>
      </p:sp>
      <p:sp>
        <p:nvSpPr>
          <p:cNvPr id="40967" name="AutoShape 12"/>
          <p:cNvSpPr>
            <a:spLocks noChangeArrowheads="1"/>
          </p:cNvSpPr>
          <p:nvPr/>
        </p:nvSpPr>
        <p:spPr bwMode="auto">
          <a:xfrm rot="-8437753">
            <a:off x="3833813" y="4837113"/>
            <a:ext cx="712787" cy="155575"/>
          </a:xfrm>
          <a:prstGeom prst="rightArrow">
            <a:avLst>
              <a:gd name="adj1" fmla="val 50000"/>
              <a:gd name="adj2" fmla="val 87836"/>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0968" name="AutoShape 13"/>
          <p:cNvSpPr>
            <a:spLocks noChangeArrowheads="1"/>
          </p:cNvSpPr>
          <p:nvPr/>
        </p:nvSpPr>
        <p:spPr bwMode="auto">
          <a:xfrm rot="-9484913">
            <a:off x="4038600" y="4479925"/>
            <a:ext cx="762000" cy="152400"/>
          </a:xfrm>
          <a:prstGeom prst="rightArrow">
            <a:avLst>
              <a:gd name="adj1" fmla="val 50000"/>
              <a:gd name="adj2" fmla="val 1250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0969" name="AutoShape 14"/>
          <p:cNvSpPr>
            <a:spLocks noChangeArrowheads="1"/>
          </p:cNvSpPr>
          <p:nvPr/>
        </p:nvSpPr>
        <p:spPr bwMode="auto">
          <a:xfrm rot="9932026">
            <a:off x="4071938" y="3732213"/>
            <a:ext cx="1033462" cy="147637"/>
          </a:xfrm>
          <a:prstGeom prst="rightArrow">
            <a:avLst>
              <a:gd name="adj1" fmla="val 50000"/>
              <a:gd name="adj2" fmla="val 174968"/>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0970" name="AutoShape 15"/>
          <p:cNvSpPr>
            <a:spLocks noChangeArrowheads="1"/>
          </p:cNvSpPr>
          <p:nvPr/>
        </p:nvSpPr>
        <p:spPr bwMode="auto">
          <a:xfrm rot="9048465">
            <a:off x="3505200" y="2774950"/>
            <a:ext cx="533400" cy="152400"/>
          </a:xfrm>
          <a:prstGeom prst="rightArrow">
            <a:avLst>
              <a:gd name="adj1" fmla="val 50000"/>
              <a:gd name="adj2" fmla="val 875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0971" name="Text Box 16"/>
          <p:cNvSpPr txBox="1">
            <a:spLocks noChangeArrowheads="1"/>
          </p:cNvSpPr>
          <p:nvPr/>
        </p:nvSpPr>
        <p:spPr bwMode="auto">
          <a:xfrm>
            <a:off x="4724400" y="228600"/>
            <a:ext cx="4419600" cy="19383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fr-BE" altLang="fr-FR" sz="2400" b="1">
                <a:solidFill>
                  <a:schemeClr val="bg1"/>
                </a:solidFill>
                <a:latin typeface="Arial Narrow" panose="020B0606020202030204" pitchFamily="34" charset="0"/>
              </a:rPr>
              <a:t>Courrier réponse de J.-C. Marcourt, Ministre de l’Enseignement supérieur en FWB, en date du 9 décembre 2014, à l’Union Générale des Infirmières de Belgique.</a:t>
            </a:r>
            <a:endParaRPr lang="fr-FR" altLang="fr-FR" sz="2400" b="1">
              <a:solidFill>
                <a:schemeClr val="bg1"/>
              </a:solidFill>
              <a:latin typeface="Arial Narrow" panose="020B0606020202030204" pitchFamily="34" charset="0"/>
            </a:endParaRPr>
          </a:p>
        </p:txBody>
      </p:sp>
      <p:sp>
        <p:nvSpPr>
          <p:cNvPr id="15" name="Espace réservé du numéro de diapositive 14"/>
          <p:cNvSpPr>
            <a:spLocks noGrp="1"/>
          </p:cNvSpPr>
          <p:nvPr>
            <p:ph type="sldNum" sz="quarter" idx="12"/>
          </p:nvPr>
        </p:nvSpPr>
        <p:spPr/>
        <p:txBody>
          <a:bodyPr/>
          <a:lstStyle/>
          <a:p>
            <a:pPr>
              <a:defRPr/>
            </a:pPr>
            <a:fld id="{3F349342-EB33-4CB4-BBD6-927E6A6DD0A7}" type="slidenum">
              <a:rPr lang="fr-FR" smtClean="0"/>
              <a:pPr>
                <a:defRPr/>
              </a:pPr>
              <a:t>34</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1986" name="Text Box 8"/>
          <p:cNvSpPr txBox="1">
            <a:spLocks noChangeArrowheads="1"/>
          </p:cNvSpPr>
          <p:nvPr/>
        </p:nvSpPr>
        <p:spPr bwMode="auto">
          <a:xfrm>
            <a:off x="4648200" y="2133600"/>
            <a:ext cx="4495800" cy="646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1800">
                <a:latin typeface="Arial Narrow" panose="020B0606020202030204" pitchFamily="34" charset="0"/>
              </a:rPr>
              <a:t>Fait référence au rapport CFAI du 1</a:t>
            </a:r>
            <a:r>
              <a:rPr lang="fr-BE" altLang="fr-FR" sz="1800" baseline="30000">
                <a:latin typeface="Arial Narrow" panose="020B0606020202030204" pitchFamily="34" charset="0"/>
              </a:rPr>
              <a:t>er</a:t>
            </a:r>
            <a:r>
              <a:rPr lang="fr-BE" altLang="fr-FR" sz="1800">
                <a:latin typeface="Arial Narrow" panose="020B0606020202030204" pitchFamily="34" charset="0"/>
              </a:rPr>
              <a:t> avril 2015 portant sur le référentiel de compétences</a:t>
            </a:r>
            <a:endParaRPr lang="fr-FR" altLang="fr-FR" sz="1800">
              <a:latin typeface="Arial Narrow" panose="020B0606020202030204" pitchFamily="34" charset="0"/>
            </a:endParaRPr>
          </a:p>
        </p:txBody>
      </p:sp>
      <p:sp>
        <p:nvSpPr>
          <p:cNvPr id="41987" name="Text Box 9"/>
          <p:cNvSpPr txBox="1">
            <a:spLocks noChangeArrowheads="1"/>
          </p:cNvSpPr>
          <p:nvPr/>
        </p:nvSpPr>
        <p:spPr bwMode="auto">
          <a:xfrm>
            <a:off x="4724400" y="3810000"/>
            <a:ext cx="4419600" cy="9540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1800">
                <a:latin typeface="Arial Narrow" panose="020B0606020202030204" pitchFamily="34" charset="0"/>
              </a:rPr>
              <a:t>Mise en route de la Commission paramédicale de la Chambre thématique des Hautes Ecoles et Promotion sociale de l’ARES</a:t>
            </a:r>
            <a:endParaRPr lang="fr-FR" altLang="fr-FR" sz="2000">
              <a:latin typeface="Arial Narrow" panose="020B0606020202030204" pitchFamily="34" charset="0"/>
            </a:endParaRPr>
          </a:p>
        </p:txBody>
      </p:sp>
      <p:sp>
        <p:nvSpPr>
          <p:cNvPr id="41988" name="Text Box 10"/>
          <p:cNvSpPr txBox="1">
            <a:spLocks noChangeArrowheads="1"/>
          </p:cNvSpPr>
          <p:nvPr/>
        </p:nvSpPr>
        <p:spPr bwMode="auto">
          <a:xfrm>
            <a:off x="4724400" y="4967288"/>
            <a:ext cx="4419600" cy="6461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1800">
                <a:latin typeface="Arial Narrow" panose="020B0606020202030204" pitchFamily="34" charset="0"/>
              </a:rPr>
              <a:t>Délai: validé avant janvier 2016 et organisé pour la rentrée 2016-2017</a:t>
            </a:r>
            <a:endParaRPr lang="fr-FR" altLang="fr-FR" sz="1800">
              <a:latin typeface="Arial Narrow" panose="020B0606020202030204" pitchFamily="34" charset="0"/>
            </a:endParaRPr>
          </a:p>
        </p:txBody>
      </p:sp>
      <p:sp>
        <p:nvSpPr>
          <p:cNvPr id="41989" name="Text Box 16"/>
          <p:cNvSpPr txBox="1">
            <a:spLocks noChangeArrowheads="1"/>
          </p:cNvSpPr>
          <p:nvPr/>
        </p:nvSpPr>
        <p:spPr bwMode="auto">
          <a:xfrm>
            <a:off x="4495800" y="228600"/>
            <a:ext cx="4648200" cy="15525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fr-BE" altLang="fr-FR" sz="2400" b="1">
                <a:solidFill>
                  <a:schemeClr val="bg1"/>
                </a:solidFill>
                <a:latin typeface="Arial Narrow" panose="020B0606020202030204" pitchFamily="34" charset="0"/>
              </a:rPr>
              <a:t>Courrier de J.-C. Marcourt, Ministre de l’Enseignement supérieur en FWB, le 28 avril 2015, à Philippe Maystadt, Président de l’ARES</a:t>
            </a:r>
            <a:r>
              <a:rPr lang="fr-BE" altLang="fr-FR" sz="2400" b="1">
                <a:solidFill>
                  <a:srgbClr val="000099"/>
                </a:solidFill>
                <a:latin typeface="Arial Narrow" panose="020B0606020202030204" pitchFamily="34" charset="0"/>
              </a:rPr>
              <a:t>*</a:t>
            </a:r>
            <a:r>
              <a:rPr lang="fr-BE" altLang="fr-FR" sz="2400" b="1">
                <a:solidFill>
                  <a:schemeClr val="bg1"/>
                </a:solidFill>
                <a:latin typeface="Arial Narrow" panose="020B0606020202030204" pitchFamily="34" charset="0"/>
              </a:rPr>
              <a:t>.</a:t>
            </a:r>
            <a:endParaRPr lang="fr-FR" altLang="fr-FR" sz="2400" b="1">
              <a:solidFill>
                <a:schemeClr val="bg1"/>
              </a:solidFill>
              <a:latin typeface="Arial Narrow" panose="020B0606020202030204" pitchFamily="34" charset="0"/>
            </a:endParaRPr>
          </a:p>
        </p:txBody>
      </p:sp>
      <p:sp>
        <p:nvSpPr>
          <p:cNvPr id="15" name="Espace réservé du numéro de diapositive 14"/>
          <p:cNvSpPr>
            <a:spLocks noGrp="1"/>
          </p:cNvSpPr>
          <p:nvPr>
            <p:ph type="sldNum" sz="quarter" idx="12"/>
          </p:nvPr>
        </p:nvSpPr>
        <p:spPr/>
        <p:txBody>
          <a:bodyPr/>
          <a:lstStyle/>
          <a:p>
            <a:pPr>
              <a:defRPr/>
            </a:pPr>
            <a:fld id="{44B2CAC8-C57E-445F-939B-8470864161A0}" type="slidenum">
              <a:rPr lang="fr-FR" smtClean="0"/>
              <a:pPr>
                <a:defRPr/>
              </a:pPr>
              <a:t>35</a:t>
            </a:fld>
            <a:endParaRPr lang="fr-FR"/>
          </a:p>
        </p:txBody>
      </p:sp>
      <p:pic>
        <p:nvPicPr>
          <p:cNvPr id="4199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572000" cy="66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15"/>
          <p:cNvSpPr>
            <a:spLocks noChangeArrowheads="1"/>
          </p:cNvSpPr>
          <p:nvPr/>
        </p:nvSpPr>
        <p:spPr bwMode="auto">
          <a:xfrm rot="9646160">
            <a:off x="4149725" y="2517775"/>
            <a:ext cx="533400" cy="304800"/>
          </a:xfrm>
          <a:prstGeom prst="rightArrow">
            <a:avLst>
              <a:gd name="adj1" fmla="val 50000"/>
              <a:gd name="adj2" fmla="val 875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1993" name="Text Box 8"/>
          <p:cNvSpPr txBox="1">
            <a:spLocks noChangeArrowheads="1"/>
          </p:cNvSpPr>
          <p:nvPr/>
        </p:nvSpPr>
        <p:spPr bwMode="auto">
          <a:xfrm>
            <a:off x="4648200" y="2895600"/>
            <a:ext cx="4495800" cy="9540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1800">
                <a:latin typeface="Arial Narrow" panose="020B0606020202030204" pitchFamily="34" charset="0"/>
              </a:rPr>
              <a:t>Fait référence à la présentation de la FNIB faite le 26 mars 20155 au Sénat portant sur la réforme de la formation infirmière</a:t>
            </a:r>
            <a:endParaRPr lang="fr-FR" altLang="fr-FR" sz="2000">
              <a:latin typeface="Arial Narrow" panose="020B0606020202030204" pitchFamily="34" charset="0"/>
            </a:endParaRPr>
          </a:p>
        </p:txBody>
      </p:sp>
      <p:sp>
        <p:nvSpPr>
          <p:cNvPr id="41994" name="AutoShape 15"/>
          <p:cNvSpPr>
            <a:spLocks noChangeArrowheads="1"/>
          </p:cNvSpPr>
          <p:nvPr/>
        </p:nvSpPr>
        <p:spPr bwMode="auto">
          <a:xfrm rot="10800000">
            <a:off x="4191000" y="4038600"/>
            <a:ext cx="533400" cy="304800"/>
          </a:xfrm>
          <a:prstGeom prst="rightArrow">
            <a:avLst>
              <a:gd name="adj1" fmla="val 50000"/>
              <a:gd name="adj2" fmla="val 875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1995" name="AutoShape 15"/>
          <p:cNvSpPr>
            <a:spLocks noChangeArrowheads="1"/>
          </p:cNvSpPr>
          <p:nvPr/>
        </p:nvSpPr>
        <p:spPr bwMode="auto">
          <a:xfrm rot="9646160">
            <a:off x="4149725" y="3432175"/>
            <a:ext cx="533400" cy="304800"/>
          </a:xfrm>
          <a:prstGeom prst="rightArrow">
            <a:avLst>
              <a:gd name="adj1" fmla="val 50000"/>
              <a:gd name="adj2" fmla="val 875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1996" name="AutoShape 15"/>
          <p:cNvSpPr>
            <a:spLocks noChangeArrowheads="1"/>
          </p:cNvSpPr>
          <p:nvPr/>
        </p:nvSpPr>
        <p:spPr bwMode="auto">
          <a:xfrm rot="-8643049">
            <a:off x="3889375" y="4530725"/>
            <a:ext cx="1004888" cy="338138"/>
          </a:xfrm>
          <a:prstGeom prst="rightArrow">
            <a:avLst>
              <a:gd name="adj1" fmla="val 48685"/>
              <a:gd name="adj2" fmla="val 876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
        <p:nvSpPr>
          <p:cNvPr id="41998" name="Text Box 14"/>
          <p:cNvSpPr txBox="1">
            <a:spLocks noChangeArrowheads="1"/>
          </p:cNvSpPr>
          <p:nvPr/>
        </p:nvSpPr>
        <p:spPr bwMode="auto">
          <a:xfrm>
            <a:off x="4572000" y="5943600"/>
            <a:ext cx="4572000" cy="5254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ct val="60000"/>
              </a:lnSpc>
              <a:spcBef>
                <a:spcPct val="50000"/>
              </a:spcBef>
            </a:pPr>
            <a:r>
              <a:rPr lang="fr-BE" altLang="fr-FR" b="1">
                <a:solidFill>
                  <a:srgbClr val="000099"/>
                </a:solidFill>
              </a:rPr>
              <a:t>* </a:t>
            </a:r>
            <a:r>
              <a:rPr lang="fr-BE" altLang="fr-FR" sz="1600">
                <a:solidFill>
                  <a:srgbClr val="000099"/>
                </a:solidFill>
                <a:latin typeface="Arial Narrow" panose="020B0606020202030204" pitchFamily="34" charset="0"/>
              </a:rPr>
              <a:t>Académie de Recherche et d’Enseignement Supérieur</a:t>
            </a:r>
          </a:p>
          <a:p>
            <a:pPr>
              <a:lnSpc>
                <a:spcPct val="60000"/>
              </a:lnSpc>
              <a:spcBef>
                <a:spcPct val="50000"/>
              </a:spcBef>
            </a:pPr>
            <a:r>
              <a:rPr lang="fr-BE" altLang="fr-FR" sz="1600">
                <a:solidFill>
                  <a:srgbClr val="000099"/>
                </a:solidFill>
                <a:latin typeface="Arial Narrow" panose="020B0606020202030204" pitchFamily="34" charset="0"/>
              </a:rPr>
              <a:t>     en Fédération Wallonie-Bruxelles</a:t>
            </a:r>
            <a:endParaRPr lang="fr-FR" altLang="fr-FR" sz="1600">
              <a:solidFill>
                <a:srgbClr val="000099"/>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2"/>
          </p:nvPr>
        </p:nvSpPr>
        <p:spPr/>
        <p:txBody>
          <a:bodyPr/>
          <a:lstStyle/>
          <a:p>
            <a:pPr>
              <a:defRPr/>
            </a:pPr>
            <a:fld id="{52EC848C-BEFC-4595-9829-786AB9785570}" type="slidenum">
              <a:rPr lang="fr-FR"/>
              <a:pPr>
                <a:defRPr/>
              </a:pPr>
              <a:t>36</a:t>
            </a:fld>
            <a:endParaRPr lang="fr-FR"/>
          </a:p>
        </p:txBody>
      </p:sp>
      <p:sp>
        <p:nvSpPr>
          <p:cNvPr id="43011" name="Text Box 5"/>
          <p:cNvSpPr txBox="1">
            <a:spLocks noChangeArrowheads="1"/>
          </p:cNvSpPr>
          <p:nvPr/>
        </p:nvSpPr>
        <p:spPr bwMode="auto">
          <a:xfrm>
            <a:off x="990600" y="914400"/>
            <a:ext cx="655320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endParaRPr lang="fr-FR" altLang="fr-FR"/>
          </a:p>
        </p:txBody>
      </p:sp>
      <p:sp>
        <p:nvSpPr>
          <p:cNvPr id="43012" name="AutoShape 14"/>
          <p:cNvSpPr>
            <a:spLocks noChangeArrowheads="1"/>
          </p:cNvSpPr>
          <p:nvPr/>
        </p:nvSpPr>
        <p:spPr bwMode="auto">
          <a:xfrm rot="8941998">
            <a:off x="5486400" y="2514600"/>
            <a:ext cx="762000" cy="152400"/>
          </a:xfrm>
          <a:prstGeom prst="rightArrow">
            <a:avLst>
              <a:gd name="adj1" fmla="val 50000"/>
              <a:gd name="adj2" fmla="val 124977"/>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pic>
        <p:nvPicPr>
          <p:cNvPr id="43013"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248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43014" name="AutoShape 14"/>
          <p:cNvSpPr>
            <a:spLocks noChangeArrowheads="1"/>
          </p:cNvSpPr>
          <p:nvPr/>
        </p:nvSpPr>
        <p:spPr bwMode="auto">
          <a:xfrm rot="8941998">
            <a:off x="5029200" y="990600"/>
            <a:ext cx="533400" cy="152400"/>
          </a:xfrm>
          <a:prstGeom prst="rightArrow">
            <a:avLst>
              <a:gd name="adj1" fmla="val 50000"/>
              <a:gd name="adj2" fmla="val 8748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3015" name="Text Box 16"/>
          <p:cNvSpPr txBox="1">
            <a:spLocks noChangeArrowheads="1"/>
          </p:cNvSpPr>
          <p:nvPr/>
        </p:nvSpPr>
        <p:spPr bwMode="auto">
          <a:xfrm>
            <a:off x="5638800" y="381000"/>
            <a:ext cx="3505200" cy="15605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spcBef>
                <a:spcPct val="50000"/>
              </a:spcBef>
              <a:buClrTx/>
              <a:buSzTx/>
              <a:buFontTx/>
              <a:buNone/>
            </a:pPr>
            <a:r>
              <a:rPr lang="fr-BE" altLang="fr-FR" sz="1600" b="1">
                <a:solidFill>
                  <a:srgbClr val="000099"/>
                </a:solidFill>
                <a:latin typeface="Arial Narrow" panose="020B0606020202030204" pitchFamily="34" charset="0"/>
              </a:rPr>
              <a:t>Courrier de à Joëlle Milquet, Ministre de l’Enseignement obligatoire en FWB à Maggie De Block, Ministre fédérale de la Santé publique, en date du 8 septembre 2015.</a:t>
            </a:r>
            <a:endParaRPr lang="fr-FR" altLang="fr-FR" sz="1600" b="1">
              <a:solidFill>
                <a:srgbClr val="000099"/>
              </a:solidFill>
              <a:latin typeface="Arial Narrow" panose="020B0606020202030204" pitchFamily="34" charset="0"/>
            </a:endParaRPr>
          </a:p>
        </p:txBody>
      </p:sp>
      <p:sp>
        <p:nvSpPr>
          <p:cNvPr id="43016" name="Text Box 19"/>
          <p:cNvSpPr txBox="1">
            <a:spLocks noChangeArrowheads="1"/>
          </p:cNvSpPr>
          <p:nvPr/>
        </p:nvSpPr>
        <p:spPr bwMode="auto">
          <a:xfrm>
            <a:off x="5943600" y="2209800"/>
            <a:ext cx="3200400" cy="8255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b="1">
                <a:solidFill>
                  <a:srgbClr val="000099"/>
                </a:solidFill>
                <a:latin typeface="Arial Narrow" panose="020B0606020202030204" pitchFamily="34" charset="0"/>
              </a:rPr>
              <a:t>Adaptation des formations d’infirmier(ère)s à la Directive 2013/55/UE</a:t>
            </a:r>
            <a:endParaRPr lang="fr-FR" altLang="fr-FR" sz="1600" b="1">
              <a:solidFill>
                <a:srgbClr val="000099"/>
              </a:solidFill>
              <a:latin typeface="Arial Narrow" panose="020B0606020202030204" pitchFamily="34" charset="0"/>
            </a:endParaRPr>
          </a:p>
        </p:txBody>
      </p:sp>
      <p:sp>
        <p:nvSpPr>
          <p:cNvPr id="43017" name="AutoShape 14"/>
          <p:cNvSpPr>
            <a:spLocks noChangeArrowheads="1"/>
          </p:cNvSpPr>
          <p:nvPr/>
        </p:nvSpPr>
        <p:spPr bwMode="auto">
          <a:xfrm rot="8941998">
            <a:off x="5503863" y="3352800"/>
            <a:ext cx="381000" cy="184150"/>
          </a:xfrm>
          <a:prstGeom prst="rightArrow">
            <a:avLst>
              <a:gd name="adj1" fmla="val 50000"/>
              <a:gd name="adj2" fmla="val 51715"/>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3018" name="AutoShape 14"/>
          <p:cNvSpPr>
            <a:spLocks noChangeArrowheads="1"/>
          </p:cNvSpPr>
          <p:nvPr/>
        </p:nvSpPr>
        <p:spPr bwMode="auto">
          <a:xfrm rot="8941998">
            <a:off x="5410200" y="2514600"/>
            <a:ext cx="533400" cy="152400"/>
          </a:xfrm>
          <a:prstGeom prst="rightArrow">
            <a:avLst>
              <a:gd name="adj1" fmla="val 50000"/>
              <a:gd name="adj2" fmla="val 87484"/>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3019" name="Text Box 23"/>
          <p:cNvSpPr txBox="1">
            <a:spLocks noChangeArrowheads="1"/>
          </p:cNvSpPr>
          <p:nvPr/>
        </p:nvSpPr>
        <p:spPr bwMode="auto">
          <a:xfrm>
            <a:off x="5791200" y="3048000"/>
            <a:ext cx="3352800" cy="6048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ct val="80000"/>
              </a:lnSpc>
              <a:spcBef>
                <a:spcPct val="50000"/>
              </a:spcBef>
            </a:pPr>
            <a:r>
              <a:rPr lang="fr-BE" altLang="fr-FR" sz="1600" b="1">
                <a:solidFill>
                  <a:srgbClr val="006600"/>
                </a:solidFill>
                <a:latin typeface="Arial Narrow" panose="020B0606020202030204" pitchFamily="34" charset="0"/>
              </a:rPr>
              <a:t>Constats pour EPSC en FWB:</a:t>
            </a:r>
          </a:p>
          <a:p>
            <a:pPr>
              <a:lnSpc>
                <a:spcPct val="80000"/>
              </a:lnSpc>
              <a:spcBef>
                <a:spcPct val="50000"/>
              </a:spcBef>
            </a:pPr>
            <a:r>
              <a:rPr lang="fr-BE" altLang="fr-FR" sz="1600" b="1">
                <a:solidFill>
                  <a:srgbClr val="000099"/>
                </a:solidFill>
                <a:latin typeface="Arial Narrow" panose="020B0606020202030204" pitchFamily="34" charset="0"/>
              </a:rPr>
              <a:t>15 écoles, 6000 élèves et +/- 1000 profs</a:t>
            </a:r>
            <a:endParaRPr lang="fr-FR" altLang="fr-FR" sz="1600" b="1">
              <a:solidFill>
                <a:srgbClr val="000099"/>
              </a:solidFill>
              <a:latin typeface="Arial Narrow" panose="020B0606020202030204" pitchFamily="34" charset="0"/>
            </a:endParaRPr>
          </a:p>
        </p:txBody>
      </p:sp>
      <p:sp>
        <p:nvSpPr>
          <p:cNvPr id="43020" name="AutoShape 15"/>
          <p:cNvSpPr>
            <a:spLocks noChangeArrowheads="1"/>
          </p:cNvSpPr>
          <p:nvPr/>
        </p:nvSpPr>
        <p:spPr bwMode="auto">
          <a:xfrm rot="10800000">
            <a:off x="5486400" y="4572000"/>
            <a:ext cx="533400" cy="533400"/>
          </a:xfrm>
          <a:prstGeom prst="rightArrow">
            <a:avLst>
              <a:gd name="adj1" fmla="val 50000"/>
              <a:gd name="adj2" fmla="val 500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3021" name="Text Box 25"/>
          <p:cNvSpPr txBox="1">
            <a:spLocks noChangeArrowheads="1"/>
          </p:cNvSpPr>
          <p:nvPr/>
        </p:nvSpPr>
        <p:spPr bwMode="auto">
          <a:xfrm>
            <a:off x="6096000" y="3886200"/>
            <a:ext cx="3048000" cy="25368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b="1">
                <a:solidFill>
                  <a:srgbClr val="000099"/>
                </a:solidFill>
                <a:latin typeface="Arial Narrow" panose="020B0606020202030204" pitchFamily="34" charset="0"/>
              </a:rPr>
              <a:t>Réflexion en profondeur (CGCESO, professionnels de différents secteurs, rencontres avec SPF SP, Communautés flamande et germanophone, le SFMQ, … </a:t>
            </a:r>
          </a:p>
          <a:p>
            <a:pPr>
              <a:spcBef>
                <a:spcPct val="50000"/>
              </a:spcBef>
            </a:pPr>
            <a:r>
              <a:rPr lang="fr-BE" altLang="fr-FR" sz="1600" b="1">
                <a:solidFill>
                  <a:srgbClr val="000099"/>
                </a:solidFill>
                <a:latin typeface="Arial Narrow" panose="020B0606020202030204" pitchFamily="34" charset="0"/>
              </a:rPr>
              <a:t>Repositionnement des formations des niveaux CEC 3, 4 et 5</a:t>
            </a:r>
          </a:p>
          <a:p>
            <a:pPr>
              <a:spcBef>
                <a:spcPct val="50000"/>
              </a:spcBef>
            </a:pPr>
            <a:r>
              <a:rPr lang="fr-BE" altLang="fr-FR" sz="1600" b="1">
                <a:solidFill>
                  <a:srgbClr val="000099"/>
                </a:solidFill>
                <a:latin typeface="Arial Narrow" panose="020B0606020202030204" pitchFamily="34" charset="0"/>
              </a:rPr>
              <a:t>Souhait d’une formation de niveau  « intermédiaire » type ASI …</a:t>
            </a:r>
            <a:endParaRPr lang="fr-FR" altLang="fr-FR" sz="1600" b="1">
              <a:solidFill>
                <a:srgbClr val="000099"/>
              </a:solidFill>
              <a:latin typeface="Arial Narrow" panose="020B0606020202030204" pitchFamily="34" charset="0"/>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6"/>
          <p:cNvSpPr>
            <a:spLocks noGrp="1" noChangeArrowheads="1"/>
          </p:cNvSpPr>
          <p:nvPr>
            <p:ph type="sldNum" sz="quarter" idx="12"/>
          </p:nvPr>
        </p:nvSpPr>
        <p:spPr/>
        <p:txBody>
          <a:bodyPr/>
          <a:lstStyle/>
          <a:p>
            <a:pPr>
              <a:defRPr/>
            </a:pPr>
            <a:fld id="{551DD57D-9945-4C5F-8B69-60E54359ACF1}" type="slidenum">
              <a:rPr lang="fr-FR"/>
              <a:pPr>
                <a:defRPr/>
              </a:pPr>
              <a:t>37</a:t>
            </a:fld>
            <a:endParaRPr lang="fr-FR"/>
          </a:p>
        </p:txBody>
      </p:sp>
      <p:sp>
        <p:nvSpPr>
          <p:cNvPr id="44035" name="Text Box 2"/>
          <p:cNvSpPr txBox="1">
            <a:spLocks noChangeArrowheads="1"/>
          </p:cNvSpPr>
          <p:nvPr/>
        </p:nvSpPr>
        <p:spPr bwMode="auto">
          <a:xfrm>
            <a:off x="990600" y="914400"/>
            <a:ext cx="655320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endParaRPr lang="fr-FR" altLang="fr-FR"/>
          </a:p>
        </p:txBody>
      </p:sp>
      <p:sp>
        <p:nvSpPr>
          <p:cNvPr id="44036" name="Text Box 5"/>
          <p:cNvSpPr txBox="1">
            <a:spLocks noChangeArrowheads="1"/>
          </p:cNvSpPr>
          <p:nvPr/>
        </p:nvSpPr>
        <p:spPr bwMode="auto">
          <a:xfrm>
            <a:off x="5943600" y="3175000"/>
            <a:ext cx="3124200" cy="4826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ct val="80000"/>
              </a:lnSpc>
              <a:spcBef>
                <a:spcPct val="50000"/>
              </a:spcBef>
            </a:pPr>
            <a:r>
              <a:rPr lang="fr-BE" altLang="fr-FR" sz="1600" b="1">
                <a:solidFill>
                  <a:srgbClr val="000099"/>
                </a:solidFill>
                <a:latin typeface="Arial Narrow" panose="020B0606020202030204" pitchFamily="34" charset="0"/>
              </a:rPr>
              <a:t>Adaptation de l’EPSC et délai d’application de 2 ans.</a:t>
            </a:r>
            <a:endParaRPr lang="fr-FR" altLang="fr-FR" sz="1600" b="1">
              <a:solidFill>
                <a:srgbClr val="000099"/>
              </a:solidFill>
              <a:latin typeface="Arial Narrow" panose="020B0606020202030204" pitchFamily="34" charset="0"/>
            </a:endParaRPr>
          </a:p>
        </p:txBody>
      </p:sp>
      <p:sp>
        <p:nvSpPr>
          <p:cNvPr id="44037" name="Text Box 8"/>
          <p:cNvSpPr txBox="1">
            <a:spLocks noChangeArrowheads="1"/>
          </p:cNvSpPr>
          <p:nvPr/>
        </p:nvSpPr>
        <p:spPr bwMode="auto">
          <a:xfrm>
            <a:off x="5943600" y="2641600"/>
            <a:ext cx="3200400" cy="4826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ct val="80000"/>
              </a:lnSpc>
              <a:spcBef>
                <a:spcPct val="50000"/>
              </a:spcBef>
            </a:pPr>
            <a:r>
              <a:rPr lang="fr-BE" altLang="fr-FR" sz="1600" b="1">
                <a:solidFill>
                  <a:srgbClr val="000099"/>
                </a:solidFill>
                <a:latin typeface="Arial Narrow" panose="020B0606020202030204" pitchFamily="34" charset="0"/>
              </a:rPr>
              <a:t>Une seule filière infirmière dans l’Enseignement supérieur.</a:t>
            </a:r>
            <a:endParaRPr lang="fr-FR" altLang="fr-FR" sz="1600" b="1">
              <a:solidFill>
                <a:srgbClr val="000099"/>
              </a:solidFill>
              <a:latin typeface="Arial Narrow" panose="020B0606020202030204" pitchFamily="34" charset="0"/>
            </a:endParaRPr>
          </a:p>
        </p:txBody>
      </p:sp>
      <p:sp>
        <p:nvSpPr>
          <p:cNvPr id="44038" name="Text Box 16"/>
          <p:cNvSpPr txBox="1">
            <a:spLocks noChangeArrowheads="1"/>
          </p:cNvSpPr>
          <p:nvPr/>
        </p:nvSpPr>
        <p:spPr bwMode="auto">
          <a:xfrm>
            <a:off x="5638800" y="228600"/>
            <a:ext cx="3429000" cy="13652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1400" b="1" i="1">
                <a:solidFill>
                  <a:srgbClr val="000099"/>
                </a:solidFill>
                <a:latin typeface="Arial Narrow" panose="020B0606020202030204" pitchFamily="34" charset="0"/>
              </a:rPr>
              <a:t>Suite …</a:t>
            </a:r>
          </a:p>
          <a:p>
            <a:pPr eaLnBrk="1" hangingPunct="1">
              <a:lnSpc>
                <a:spcPct val="70000"/>
              </a:lnSpc>
              <a:spcBef>
                <a:spcPct val="50000"/>
              </a:spcBef>
              <a:buClrTx/>
              <a:buSzTx/>
              <a:buFontTx/>
              <a:buNone/>
            </a:pPr>
            <a:r>
              <a:rPr lang="fr-BE" altLang="fr-FR" sz="1600" b="1">
                <a:solidFill>
                  <a:srgbClr val="006600"/>
                </a:solidFill>
                <a:latin typeface="Arial Narrow" panose="020B0606020202030204" pitchFamily="34" charset="0"/>
              </a:rPr>
              <a:t>Propositions de formations en FWB :</a:t>
            </a:r>
          </a:p>
          <a:p>
            <a:pPr eaLnBrk="1" hangingPunct="1">
              <a:lnSpc>
                <a:spcPct val="70000"/>
              </a:lnSpc>
              <a:spcBef>
                <a:spcPct val="50000"/>
              </a:spcBef>
              <a:buClrTx/>
              <a:buSzTx/>
              <a:buFontTx/>
              <a:buNone/>
            </a:pPr>
            <a:r>
              <a:rPr lang="fr-BE" altLang="fr-FR" sz="1400" b="1">
                <a:solidFill>
                  <a:srgbClr val="000099"/>
                </a:solidFill>
                <a:latin typeface="Arial Narrow" panose="020B0606020202030204" pitchFamily="34" charset="0"/>
              </a:rPr>
              <a:t>« Aide-soignant » 7</a:t>
            </a:r>
            <a:r>
              <a:rPr lang="fr-BE" altLang="fr-FR" sz="1400" b="1" baseline="30000">
                <a:solidFill>
                  <a:srgbClr val="000099"/>
                </a:solidFill>
                <a:latin typeface="Arial Narrow" panose="020B0606020202030204" pitchFamily="34" charset="0"/>
              </a:rPr>
              <a:t>ème</a:t>
            </a:r>
            <a:r>
              <a:rPr lang="fr-BE" altLang="fr-FR" sz="1400" b="1">
                <a:solidFill>
                  <a:srgbClr val="000099"/>
                </a:solidFill>
                <a:latin typeface="Arial Narrow" panose="020B0606020202030204" pitchFamily="34" charset="0"/>
              </a:rPr>
              <a:t> prof en 1 an - CEC niv 4</a:t>
            </a:r>
          </a:p>
          <a:p>
            <a:pPr eaLnBrk="1" hangingPunct="1">
              <a:lnSpc>
                <a:spcPct val="70000"/>
              </a:lnSpc>
              <a:spcBef>
                <a:spcPct val="50000"/>
              </a:spcBef>
              <a:buClrTx/>
              <a:buSzTx/>
              <a:buFontTx/>
              <a:buNone/>
            </a:pPr>
            <a:r>
              <a:rPr lang="fr-BE" altLang="fr-FR" sz="1400" b="1">
                <a:solidFill>
                  <a:srgbClr val="000099"/>
                </a:solidFill>
                <a:latin typeface="Arial Narrow" panose="020B0606020202030204" pitchFamily="34" charset="0"/>
              </a:rPr>
              <a:t>« ASI » en 3 ans – BES CEC niveau 5</a:t>
            </a:r>
          </a:p>
          <a:p>
            <a:pPr eaLnBrk="1" hangingPunct="1">
              <a:lnSpc>
                <a:spcPct val="70000"/>
              </a:lnSpc>
              <a:spcBef>
                <a:spcPct val="50000"/>
              </a:spcBef>
              <a:buClrTx/>
              <a:buSzTx/>
              <a:buFontTx/>
              <a:buNone/>
            </a:pPr>
            <a:r>
              <a:rPr lang="fr-BE" altLang="fr-FR" sz="1400" b="1">
                <a:solidFill>
                  <a:srgbClr val="000099"/>
                </a:solidFill>
                <a:latin typeface="Arial Narrow" panose="020B0606020202030204" pitchFamily="34" charset="0"/>
              </a:rPr>
              <a:t>« BSI » en 4 ans – CEC niveau 6</a:t>
            </a:r>
            <a:endParaRPr lang="fr-FR" altLang="fr-FR" sz="1400" b="1">
              <a:solidFill>
                <a:srgbClr val="000099"/>
              </a:solidFill>
              <a:latin typeface="Arial Narrow" panose="020B0606020202030204" pitchFamily="34" charset="0"/>
            </a:endParaRPr>
          </a:p>
        </p:txBody>
      </p:sp>
      <p:pic>
        <p:nvPicPr>
          <p:cNvPr id="44039"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0"/>
            <a:ext cx="609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44040" name="Text Box 13"/>
          <p:cNvSpPr txBox="1">
            <a:spLocks noChangeArrowheads="1"/>
          </p:cNvSpPr>
          <p:nvPr/>
        </p:nvSpPr>
        <p:spPr bwMode="auto">
          <a:xfrm>
            <a:off x="762000" y="152400"/>
            <a:ext cx="220980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a:solidFill>
                  <a:srgbClr val="007635"/>
                </a:solidFill>
              </a:rPr>
              <a:t>… suite</a:t>
            </a:r>
            <a:endParaRPr lang="fr-FR" altLang="fr-FR">
              <a:solidFill>
                <a:srgbClr val="007635"/>
              </a:solidFill>
            </a:endParaRPr>
          </a:p>
        </p:txBody>
      </p:sp>
      <p:sp>
        <p:nvSpPr>
          <p:cNvPr id="44041" name="AutoShape 15"/>
          <p:cNvSpPr>
            <a:spLocks noChangeArrowheads="1"/>
          </p:cNvSpPr>
          <p:nvPr/>
        </p:nvSpPr>
        <p:spPr bwMode="auto">
          <a:xfrm rot="10800000">
            <a:off x="5105400" y="990600"/>
            <a:ext cx="533400" cy="533400"/>
          </a:xfrm>
          <a:prstGeom prst="rightArrow">
            <a:avLst>
              <a:gd name="adj1" fmla="val 50000"/>
              <a:gd name="adj2" fmla="val 500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4042" name="AutoShape 14"/>
          <p:cNvSpPr>
            <a:spLocks noChangeArrowheads="1"/>
          </p:cNvSpPr>
          <p:nvPr/>
        </p:nvSpPr>
        <p:spPr bwMode="auto">
          <a:xfrm rot="10653801">
            <a:off x="5181600" y="2743200"/>
            <a:ext cx="762000" cy="152400"/>
          </a:xfrm>
          <a:prstGeom prst="rightArrow">
            <a:avLst>
              <a:gd name="adj1" fmla="val 50000"/>
              <a:gd name="adj2" fmla="val 124977"/>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4043" name="AutoShape 14"/>
          <p:cNvSpPr>
            <a:spLocks noChangeArrowheads="1"/>
          </p:cNvSpPr>
          <p:nvPr/>
        </p:nvSpPr>
        <p:spPr bwMode="auto">
          <a:xfrm rot="-9457556">
            <a:off x="5105400" y="3276600"/>
            <a:ext cx="762000" cy="152400"/>
          </a:xfrm>
          <a:prstGeom prst="rightArrow">
            <a:avLst>
              <a:gd name="adj1" fmla="val 50000"/>
              <a:gd name="adj2" fmla="val 124977"/>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4044" name="AutoShape 14"/>
          <p:cNvSpPr>
            <a:spLocks noChangeArrowheads="1"/>
          </p:cNvSpPr>
          <p:nvPr/>
        </p:nvSpPr>
        <p:spPr bwMode="auto">
          <a:xfrm rot="-9784350">
            <a:off x="5181600" y="3810000"/>
            <a:ext cx="762000" cy="152400"/>
          </a:xfrm>
          <a:prstGeom prst="rightArrow">
            <a:avLst>
              <a:gd name="adj1" fmla="val 50000"/>
              <a:gd name="adj2" fmla="val 124977"/>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4045" name="Text Box 19"/>
          <p:cNvSpPr txBox="1">
            <a:spLocks noChangeArrowheads="1"/>
          </p:cNvSpPr>
          <p:nvPr/>
        </p:nvSpPr>
        <p:spPr bwMode="auto">
          <a:xfrm>
            <a:off x="6019800" y="3708400"/>
            <a:ext cx="3048000" cy="4826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ct val="80000"/>
              </a:lnSpc>
              <a:spcBef>
                <a:spcPct val="50000"/>
              </a:spcBef>
            </a:pPr>
            <a:r>
              <a:rPr lang="fr-BE" altLang="fr-FR" sz="1600" b="1">
                <a:solidFill>
                  <a:srgbClr val="000099"/>
                </a:solidFill>
                <a:latin typeface="Arial Narrow" panose="020B0606020202030204" pitchFamily="34" charset="0"/>
              </a:rPr>
              <a:t>Adaptation de l’actuel EPSC à la directive 2013/55/UE.</a:t>
            </a:r>
            <a:endParaRPr lang="fr-FR" altLang="fr-FR" sz="1600" b="1">
              <a:solidFill>
                <a:srgbClr val="000099"/>
              </a:solidFill>
              <a:latin typeface="Arial Narrow" panose="020B0606020202030204" pitchFamily="34" charset="0"/>
            </a:endParaRPr>
          </a:p>
        </p:txBody>
      </p:sp>
      <p:sp>
        <p:nvSpPr>
          <p:cNvPr id="44046" name="AutoShape 14"/>
          <p:cNvSpPr>
            <a:spLocks noChangeArrowheads="1"/>
          </p:cNvSpPr>
          <p:nvPr/>
        </p:nvSpPr>
        <p:spPr bwMode="auto">
          <a:xfrm rot="-9978260">
            <a:off x="5181600" y="4267200"/>
            <a:ext cx="762000" cy="152400"/>
          </a:xfrm>
          <a:prstGeom prst="rightArrow">
            <a:avLst>
              <a:gd name="adj1" fmla="val 50000"/>
              <a:gd name="adj2" fmla="val 124977"/>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4047" name="AutoShape 14"/>
          <p:cNvSpPr>
            <a:spLocks noChangeArrowheads="1"/>
          </p:cNvSpPr>
          <p:nvPr/>
        </p:nvSpPr>
        <p:spPr bwMode="auto">
          <a:xfrm rot="-9465059">
            <a:off x="5181600" y="5257800"/>
            <a:ext cx="762000" cy="152400"/>
          </a:xfrm>
          <a:prstGeom prst="rightArrow">
            <a:avLst>
              <a:gd name="adj1" fmla="val 50000"/>
              <a:gd name="adj2" fmla="val 124977"/>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4048" name="Text Box 22"/>
          <p:cNvSpPr txBox="1">
            <a:spLocks noChangeArrowheads="1"/>
          </p:cNvSpPr>
          <p:nvPr/>
        </p:nvSpPr>
        <p:spPr bwMode="auto">
          <a:xfrm>
            <a:off x="6019800" y="4191000"/>
            <a:ext cx="3048000" cy="5810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b="1">
                <a:solidFill>
                  <a:srgbClr val="000099"/>
                </a:solidFill>
                <a:latin typeface="Arial Narrow" panose="020B0606020202030204" pitchFamily="34" charset="0"/>
              </a:rPr>
              <a:t>Prévoir de véritables passerelles entre les niveaux de formation</a:t>
            </a:r>
            <a:endParaRPr lang="fr-FR" altLang="fr-FR" sz="1600" b="1">
              <a:solidFill>
                <a:srgbClr val="000099"/>
              </a:solidFill>
              <a:latin typeface="Arial Narrow" panose="020B0606020202030204" pitchFamily="34" charset="0"/>
            </a:endParaRPr>
          </a:p>
        </p:txBody>
      </p:sp>
      <p:sp>
        <p:nvSpPr>
          <p:cNvPr id="44049" name="Text Box 16"/>
          <p:cNvSpPr txBox="1">
            <a:spLocks noChangeArrowheads="1"/>
          </p:cNvSpPr>
          <p:nvPr/>
        </p:nvSpPr>
        <p:spPr bwMode="auto">
          <a:xfrm>
            <a:off x="5638800" y="1676400"/>
            <a:ext cx="3429000" cy="10048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60000"/>
              </a:lnSpc>
              <a:spcBef>
                <a:spcPct val="50000"/>
              </a:spcBef>
              <a:buClrTx/>
              <a:buSzTx/>
              <a:buFontTx/>
              <a:buNone/>
            </a:pPr>
            <a:r>
              <a:rPr lang="fr-BE" altLang="fr-FR" sz="1600" b="1">
                <a:solidFill>
                  <a:srgbClr val="006600"/>
                </a:solidFill>
                <a:latin typeface="Arial Narrow" panose="020B0606020202030204" pitchFamily="34" charset="0"/>
              </a:rPr>
              <a:t>Propositions de formations en Flandre :</a:t>
            </a:r>
          </a:p>
          <a:p>
            <a:pPr eaLnBrk="1" hangingPunct="1">
              <a:lnSpc>
                <a:spcPct val="70000"/>
              </a:lnSpc>
              <a:spcBef>
                <a:spcPct val="50000"/>
              </a:spcBef>
              <a:buClrTx/>
              <a:buSzTx/>
              <a:buFontTx/>
              <a:buNone/>
            </a:pPr>
            <a:r>
              <a:rPr lang="fr-BE" altLang="fr-FR" sz="1400" b="1">
                <a:solidFill>
                  <a:srgbClr val="000099"/>
                </a:solidFill>
                <a:latin typeface="Arial Narrow" panose="020B0606020202030204" pitchFamily="34" charset="0"/>
              </a:rPr>
              <a:t>« Aide-soignant » 7</a:t>
            </a:r>
            <a:r>
              <a:rPr lang="fr-BE" altLang="fr-FR" sz="1400" b="1" baseline="30000">
                <a:solidFill>
                  <a:srgbClr val="000099"/>
                </a:solidFill>
                <a:latin typeface="Arial Narrow" panose="020B0606020202030204" pitchFamily="34" charset="0"/>
              </a:rPr>
              <a:t>ème</a:t>
            </a:r>
            <a:r>
              <a:rPr lang="fr-BE" altLang="fr-FR" sz="1400" b="1">
                <a:solidFill>
                  <a:srgbClr val="000099"/>
                </a:solidFill>
                <a:latin typeface="Arial Narrow" panose="020B0606020202030204" pitchFamily="34" charset="0"/>
              </a:rPr>
              <a:t> prof en 1 an - CEC niv 4</a:t>
            </a:r>
          </a:p>
          <a:p>
            <a:pPr eaLnBrk="1" hangingPunct="1">
              <a:lnSpc>
                <a:spcPct val="70000"/>
              </a:lnSpc>
              <a:spcBef>
                <a:spcPct val="50000"/>
              </a:spcBef>
              <a:buClrTx/>
              <a:buSzTx/>
              <a:buFontTx/>
              <a:buNone/>
            </a:pPr>
            <a:r>
              <a:rPr lang="fr-BE" altLang="fr-FR" sz="1400" b="1">
                <a:solidFill>
                  <a:srgbClr val="000099"/>
                </a:solidFill>
                <a:latin typeface="Arial Narrow" panose="020B0606020202030204" pitchFamily="34" charset="0"/>
              </a:rPr>
              <a:t>« Gegradueerd » en 3 ans – HBO5 CEC niv 5</a:t>
            </a:r>
          </a:p>
          <a:p>
            <a:pPr eaLnBrk="1" hangingPunct="1">
              <a:lnSpc>
                <a:spcPct val="70000"/>
              </a:lnSpc>
              <a:spcBef>
                <a:spcPct val="50000"/>
              </a:spcBef>
              <a:buClrTx/>
              <a:buSzTx/>
              <a:buFontTx/>
              <a:buNone/>
            </a:pPr>
            <a:r>
              <a:rPr lang="fr-BE" altLang="fr-FR" sz="1400" b="1">
                <a:solidFill>
                  <a:srgbClr val="000099"/>
                </a:solidFill>
                <a:latin typeface="Arial Narrow" panose="020B0606020202030204" pitchFamily="34" charset="0"/>
              </a:rPr>
              <a:t>« Bachelor SI » en 4 ans – CEC niveau 6</a:t>
            </a:r>
            <a:endParaRPr lang="fr-FR" altLang="fr-FR" sz="1400" b="1">
              <a:solidFill>
                <a:srgbClr val="000099"/>
              </a:solidFill>
              <a:latin typeface="Arial Narrow" panose="020B0606020202030204" pitchFamily="34" charset="0"/>
            </a:endParaRPr>
          </a:p>
        </p:txBody>
      </p:sp>
      <p:sp>
        <p:nvSpPr>
          <p:cNvPr id="44050" name="Text Box 24"/>
          <p:cNvSpPr txBox="1">
            <a:spLocks noChangeArrowheads="1"/>
          </p:cNvSpPr>
          <p:nvPr/>
        </p:nvSpPr>
        <p:spPr bwMode="auto">
          <a:xfrm>
            <a:off x="5943600" y="5378450"/>
            <a:ext cx="3048000" cy="3365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b="1">
                <a:solidFill>
                  <a:srgbClr val="000099"/>
                </a:solidFill>
                <a:latin typeface="Arial Narrow" panose="020B0606020202030204" pitchFamily="34" charset="0"/>
              </a:rPr>
              <a:t>Demande de concertation rapide  ...</a:t>
            </a:r>
            <a:endParaRPr lang="fr-FR" altLang="fr-FR" sz="1600" b="1">
              <a:solidFill>
                <a:srgbClr val="000099"/>
              </a:solidFill>
              <a:latin typeface="Arial Narrow" panose="020B0606020202030204" pitchFamily="34" charset="0"/>
            </a:endParaRPr>
          </a:p>
        </p:txBody>
      </p:sp>
      <p:sp>
        <p:nvSpPr>
          <p:cNvPr id="44051" name="AutoShape 15"/>
          <p:cNvSpPr>
            <a:spLocks noChangeArrowheads="1"/>
          </p:cNvSpPr>
          <p:nvPr/>
        </p:nvSpPr>
        <p:spPr bwMode="auto">
          <a:xfrm rot="10800000">
            <a:off x="5105400" y="1981200"/>
            <a:ext cx="533400" cy="533400"/>
          </a:xfrm>
          <a:prstGeom prst="rightArrow">
            <a:avLst>
              <a:gd name="adj1" fmla="val 50000"/>
              <a:gd name="adj2" fmla="val 500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4052" name="AutoShape 14"/>
          <p:cNvSpPr>
            <a:spLocks noChangeArrowheads="1"/>
          </p:cNvSpPr>
          <p:nvPr/>
        </p:nvSpPr>
        <p:spPr bwMode="auto">
          <a:xfrm rot="-9978260">
            <a:off x="5105400" y="4724400"/>
            <a:ext cx="762000" cy="152400"/>
          </a:xfrm>
          <a:prstGeom prst="rightArrow">
            <a:avLst>
              <a:gd name="adj1" fmla="val 50000"/>
              <a:gd name="adj2" fmla="val 124977"/>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4053" name="Text Box 28"/>
          <p:cNvSpPr txBox="1">
            <a:spLocks noChangeArrowheads="1"/>
          </p:cNvSpPr>
          <p:nvPr/>
        </p:nvSpPr>
        <p:spPr bwMode="auto">
          <a:xfrm>
            <a:off x="5943600" y="4876800"/>
            <a:ext cx="3048000" cy="3365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b="1">
                <a:solidFill>
                  <a:srgbClr val="000099"/>
                </a:solidFill>
                <a:latin typeface="Arial Narrow" panose="020B0606020202030204" pitchFamily="34" charset="0"/>
              </a:rPr>
              <a:t>Quid reconnaissance 4</a:t>
            </a:r>
            <a:r>
              <a:rPr lang="fr-BE" altLang="fr-FR" sz="1600" b="1" baseline="30000">
                <a:solidFill>
                  <a:srgbClr val="000099"/>
                </a:solidFill>
                <a:latin typeface="Arial Narrow" panose="020B0606020202030204" pitchFamily="34" charset="0"/>
              </a:rPr>
              <a:t>ème</a:t>
            </a:r>
            <a:r>
              <a:rPr lang="fr-BE" altLang="fr-FR" sz="1600" b="1">
                <a:solidFill>
                  <a:srgbClr val="000099"/>
                </a:solidFill>
                <a:latin typeface="Arial Narrow" panose="020B0606020202030204" pitchFamily="34" charset="0"/>
              </a:rPr>
              <a:t> degré ?</a:t>
            </a:r>
            <a:endParaRPr lang="fr-FR" altLang="fr-FR" sz="1600" b="1">
              <a:solidFill>
                <a:srgbClr val="000099"/>
              </a:solidFill>
              <a:latin typeface="Arial Narrow" panose="020B0606020202030204" pitchFamily="34" charset="0"/>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35937DDE-740D-423D-B33D-64D01353C044}" type="slidenum">
              <a:rPr lang="fr-FR"/>
              <a:pPr>
                <a:defRPr/>
              </a:pPr>
              <a:t>38</a:t>
            </a:fld>
            <a:endParaRPr lang="fr-FR"/>
          </a:p>
        </p:txBody>
      </p:sp>
      <p:sp>
        <p:nvSpPr>
          <p:cNvPr id="45059" name="Text Box 2"/>
          <p:cNvSpPr txBox="1">
            <a:spLocks noChangeArrowheads="1"/>
          </p:cNvSpPr>
          <p:nvPr/>
        </p:nvSpPr>
        <p:spPr bwMode="auto">
          <a:xfrm>
            <a:off x="990600" y="914400"/>
            <a:ext cx="6553200" cy="366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endParaRPr lang="fr-FR" altLang="fr-FR"/>
          </a:p>
        </p:txBody>
      </p:sp>
      <p:pic>
        <p:nvPicPr>
          <p:cNvPr id="4506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96838"/>
            <a:ext cx="7239000" cy="676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45061" name="AutoShape 15"/>
          <p:cNvSpPr>
            <a:spLocks noChangeArrowheads="1"/>
          </p:cNvSpPr>
          <p:nvPr/>
        </p:nvSpPr>
        <p:spPr bwMode="auto">
          <a:xfrm rot="9416655">
            <a:off x="6461125" y="3354388"/>
            <a:ext cx="533400" cy="228600"/>
          </a:xfrm>
          <a:prstGeom prst="rightArrow">
            <a:avLst>
              <a:gd name="adj1" fmla="val 50000"/>
              <a:gd name="adj2" fmla="val 116667"/>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5062" name="AutoShape 15"/>
          <p:cNvSpPr>
            <a:spLocks noChangeArrowheads="1"/>
          </p:cNvSpPr>
          <p:nvPr/>
        </p:nvSpPr>
        <p:spPr bwMode="auto">
          <a:xfrm rot="10800000">
            <a:off x="6477000" y="4419600"/>
            <a:ext cx="533400" cy="533400"/>
          </a:xfrm>
          <a:prstGeom prst="rightArrow">
            <a:avLst>
              <a:gd name="adj1" fmla="val 50000"/>
              <a:gd name="adj2" fmla="val 50000"/>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5063" name="Text Box 6"/>
          <p:cNvSpPr txBox="1">
            <a:spLocks noChangeArrowheads="1"/>
          </p:cNvSpPr>
          <p:nvPr/>
        </p:nvSpPr>
        <p:spPr bwMode="auto">
          <a:xfrm>
            <a:off x="7086600" y="2819400"/>
            <a:ext cx="1905000" cy="8255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b="1">
                <a:solidFill>
                  <a:srgbClr val="000099"/>
                </a:solidFill>
                <a:latin typeface="Arial Narrow" panose="020B0606020202030204" pitchFamily="34" charset="0"/>
              </a:rPr>
              <a:t>Fait référence à la réforme de l’AR N°78 du 10 novembre 1967</a:t>
            </a:r>
            <a:endParaRPr lang="fr-FR" altLang="fr-FR" sz="1600" b="1">
              <a:solidFill>
                <a:srgbClr val="000099"/>
              </a:solidFill>
              <a:latin typeface="Arial Narrow" panose="020B0606020202030204" pitchFamily="34" charset="0"/>
            </a:endParaRPr>
          </a:p>
        </p:txBody>
      </p:sp>
      <p:sp>
        <p:nvSpPr>
          <p:cNvPr id="45064" name="Text Box 7"/>
          <p:cNvSpPr txBox="1">
            <a:spLocks noChangeArrowheads="1"/>
          </p:cNvSpPr>
          <p:nvPr/>
        </p:nvSpPr>
        <p:spPr bwMode="auto">
          <a:xfrm>
            <a:off x="7086600" y="3886200"/>
            <a:ext cx="2057400" cy="27813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b="1">
                <a:solidFill>
                  <a:srgbClr val="000099"/>
                </a:solidFill>
                <a:latin typeface="Arial Narrow" panose="020B0606020202030204" pitchFamily="34" charset="0"/>
              </a:rPr>
              <a:t>Octroi d’un visa provisoire de formation pour stage après formation de base.</a:t>
            </a:r>
          </a:p>
          <a:p>
            <a:pPr>
              <a:spcBef>
                <a:spcPct val="50000"/>
              </a:spcBef>
            </a:pPr>
            <a:r>
              <a:rPr lang="fr-BE" altLang="fr-FR" sz="1600" b="1">
                <a:solidFill>
                  <a:srgbClr val="000099"/>
                </a:solidFill>
                <a:latin typeface="Arial Narrow" panose="020B0606020202030204" pitchFamily="34" charset="0"/>
              </a:rPr>
              <a:t>Transposition stricte de la Directive 2013/55/UE.</a:t>
            </a:r>
          </a:p>
          <a:p>
            <a:pPr>
              <a:spcBef>
                <a:spcPct val="50000"/>
              </a:spcBef>
            </a:pPr>
            <a:r>
              <a:rPr lang="fr-BE" altLang="fr-FR" sz="1600" b="1">
                <a:solidFill>
                  <a:srgbClr val="000099"/>
                </a:solidFill>
                <a:latin typeface="Arial Narrow" panose="020B0606020202030204" pitchFamily="34" charset="0"/>
              </a:rPr>
              <a:t>Ne veut pas du tout de profession de soins     «  intermédiaire »</a:t>
            </a:r>
            <a:endParaRPr lang="fr-FR" altLang="fr-FR" sz="1600" b="1">
              <a:solidFill>
                <a:srgbClr val="000099"/>
              </a:solidFill>
              <a:latin typeface="Arial Narrow" panose="020B0606020202030204" pitchFamily="34" charset="0"/>
            </a:endParaRPr>
          </a:p>
        </p:txBody>
      </p:sp>
      <p:sp>
        <p:nvSpPr>
          <p:cNvPr id="45065" name="AutoShape 14"/>
          <p:cNvSpPr>
            <a:spLocks noChangeArrowheads="1"/>
          </p:cNvSpPr>
          <p:nvPr/>
        </p:nvSpPr>
        <p:spPr bwMode="auto">
          <a:xfrm rot="8941998" flipV="1">
            <a:off x="6037263" y="665163"/>
            <a:ext cx="533400" cy="236537"/>
          </a:xfrm>
          <a:prstGeom prst="rightArrow">
            <a:avLst>
              <a:gd name="adj1" fmla="val 50000"/>
              <a:gd name="adj2" fmla="val 56366"/>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5066" name="Text Box 9"/>
          <p:cNvSpPr txBox="1">
            <a:spLocks noChangeArrowheads="1"/>
          </p:cNvSpPr>
          <p:nvPr/>
        </p:nvSpPr>
        <p:spPr bwMode="auto">
          <a:xfrm>
            <a:off x="7086600" y="2165350"/>
            <a:ext cx="1828800" cy="5810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b="1">
                <a:solidFill>
                  <a:srgbClr val="000099"/>
                </a:solidFill>
                <a:latin typeface="Arial Narrow" panose="020B0606020202030204" pitchFamily="34" charset="0"/>
              </a:rPr>
              <a:t>A pris connaissance du dossier de … </a:t>
            </a:r>
            <a:endParaRPr lang="fr-FR" altLang="fr-FR" sz="1600" b="1">
              <a:solidFill>
                <a:srgbClr val="000099"/>
              </a:solidFill>
              <a:latin typeface="Arial Narrow" panose="020B0606020202030204" pitchFamily="34" charset="0"/>
            </a:endParaRPr>
          </a:p>
        </p:txBody>
      </p:sp>
      <p:sp>
        <p:nvSpPr>
          <p:cNvPr id="45067" name="Text Box 16"/>
          <p:cNvSpPr txBox="1">
            <a:spLocks noChangeArrowheads="1"/>
          </p:cNvSpPr>
          <p:nvPr/>
        </p:nvSpPr>
        <p:spPr bwMode="auto">
          <a:xfrm>
            <a:off x="6629400" y="76200"/>
            <a:ext cx="2514600" cy="18034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1600" b="1">
                <a:solidFill>
                  <a:srgbClr val="000099"/>
                </a:solidFill>
                <a:latin typeface="Arial Narrow" panose="020B0606020202030204" pitchFamily="34" charset="0"/>
              </a:rPr>
              <a:t>Courrier réponse de Maggie De Block, Ministre fédérale de la Santé publique à Joëlle Milquet, Ministre de l’Enseignement obligatoire en FWB, en date du 19 octobre 2015.</a:t>
            </a:r>
            <a:endParaRPr lang="fr-FR" altLang="fr-FR" sz="1600" b="1">
              <a:solidFill>
                <a:srgbClr val="000099"/>
              </a:solidFill>
              <a:latin typeface="Arial Narrow" panose="020B0606020202030204" pitchFamily="34" charset="0"/>
            </a:endParaRPr>
          </a:p>
        </p:txBody>
      </p:sp>
      <p:sp>
        <p:nvSpPr>
          <p:cNvPr id="45068" name="AutoShape 14"/>
          <p:cNvSpPr>
            <a:spLocks noChangeArrowheads="1"/>
          </p:cNvSpPr>
          <p:nvPr/>
        </p:nvSpPr>
        <p:spPr bwMode="auto">
          <a:xfrm rot="8610345">
            <a:off x="6248400" y="2693988"/>
            <a:ext cx="806450" cy="201612"/>
          </a:xfrm>
          <a:prstGeom prst="rightArrow">
            <a:avLst>
              <a:gd name="adj1" fmla="val 50000"/>
              <a:gd name="adj2" fmla="val 99982"/>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5069" name="Line 12"/>
          <p:cNvSpPr>
            <a:spLocks noChangeShapeType="1"/>
          </p:cNvSpPr>
          <p:nvPr/>
        </p:nvSpPr>
        <p:spPr bwMode="auto">
          <a:xfrm>
            <a:off x="7086600" y="4038600"/>
            <a:ext cx="0" cy="2590800"/>
          </a:xfrm>
          <a:prstGeom prst="line">
            <a:avLst/>
          </a:prstGeom>
          <a:noFill/>
          <a:ln w="9525">
            <a:solidFill>
              <a:schemeClr val="accent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fr-BE"/>
          </a:p>
        </p:txBody>
      </p:sp>
      <p:sp>
        <p:nvSpPr>
          <p:cNvPr id="45070" name="Text Box 13"/>
          <p:cNvSpPr txBox="1">
            <a:spLocks noChangeArrowheads="1"/>
          </p:cNvSpPr>
          <p:nvPr/>
        </p:nvSpPr>
        <p:spPr bwMode="auto">
          <a:xfrm>
            <a:off x="2819400" y="5638800"/>
            <a:ext cx="4191000" cy="5810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b="1">
                <a:solidFill>
                  <a:srgbClr val="000099"/>
                </a:solidFill>
                <a:latin typeface="Arial Narrow" panose="020B0606020202030204" pitchFamily="34" charset="0"/>
              </a:rPr>
              <a:t>Concertation lors de la prochaine Conférence Interministérielle de la Santé publique …</a:t>
            </a:r>
            <a:endParaRPr lang="fr-FR" altLang="fr-FR" sz="1600" b="1">
              <a:solidFill>
                <a:srgbClr val="000099"/>
              </a:solidFill>
              <a:latin typeface="Arial Narrow" panose="020B0606020202030204" pitchFamily="34" charset="0"/>
            </a:endParaRPr>
          </a:p>
        </p:txBody>
      </p:sp>
      <p:sp>
        <p:nvSpPr>
          <p:cNvPr id="45071" name="AutoShape 14"/>
          <p:cNvSpPr>
            <a:spLocks noChangeArrowheads="1"/>
          </p:cNvSpPr>
          <p:nvPr/>
        </p:nvSpPr>
        <p:spPr bwMode="auto">
          <a:xfrm rot="5681906" flipV="1">
            <a:off x="4686300" y="5372100"/>
            <a:ext cx="461963" cy="233363"/>
          </a:xfrm>
          <a:prstGeom prst="rightArrow">
            <a:avLst>
              <a:gd name="adj1" fmla="val 50000"/>
              <a:gd name="adj2" fmla="val 49481"/>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vert="eaVert"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p>
        </p:txBody>
      </p:sp>
      <p:sp>
        <p:nvSpPr>
          <p:cNvPr id="4" name="Espace réservé du pied de page 3"/>
          <p:cNvSpPr txBox="1">
            <a:spLocks noGrp="1"/>
          </p:cNvSpPr>
          <p:nvPr/>
        </p:nvSpPr>
        <p:spPr bwMode="auto">
          <a:xfrm>
            <a:off x="3962400" y="6381750"/>
            <a:ext cx="2895600" cy="476250"/>
          </a:xfrm>
          <a:prstGeom prst="rect">
            <a:avLst/>
          </a:prstGeom>
          <a:noFill/>
          <a:ln>
            <a:miter lim="800000"/>
            <a:headEnd/>
            <a:tailEnd/>
          </a:ln>
        </p:spPr>
        <p:txBody>
          <a:bodyPr anchor="b"/>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r>
              <a:rPr lang="fr-BE" altLang="fr-FR" sz="1000" smtClean="0">
                <a:solidFill>
                  <a:srgbClr val="000099"/>
                </a:solidFill>
                <a:effectLst>
                  <a:outerShdw blurRad="38100" dist="38100" dir="2700000" algn="tl">
                    <a:srgbClr val="C0C0C0"/>
                  </a:outerShdw>
                </a:effectLst>
                <a:latin typeface="Arial Narrow" panose="020B0606020202030204" pitchFamily="34" charset="0"/>
                <a:cs typeface="Angsana New" pitchFamily="18" charset="-34"/>
              </a:rPr>
              <a:t>Photographie de l'enseignemen</a:t>
            </a:r>
          </a:p>
          <a:p>
            <a:pPr algn="ctr" eaLnBrk="1" hangingPunct="1">
              <a:defRPr/>
            </a:pPr>
            <a:r>
              <a:rPr lang="fr-BE" altLang="fr-FR" sz="1000" smtClean="0">
                <a:solidFill>
                  <a:srgbClr val="000099"/>
                </a:solidFill>
                <a:effectLst>
                  <a:outerShdw blurRad="38100" dist="38100" dir="2700000" algn="tl">
                    <a:srgbClr val="C0C0C0"/>
                  </a:outerShdw>
                </a:effectLst>
                <a:latin typeface="Arial Narrow" panose="020B0606020202030204" pitchFamily="34" charset="0"/>
                <a:cs typeface="Angsana New" pitchFamily="18" charset="-34"/>
              </a:rPr>
              <a:t> en soins infirmiers - Congrès AISPN 091115 TL</a:t>
            </a:r>
            <a:endParaRPr lang="fr-FR" altLang="fr-FR" sz="1000" smtClean="0">
              <a:solidFill>
                <a:srgbClr val="000099"/>
              </a:solidFill>
              <a:effectLst>
                <a:outerShdw blurRad="38100" dist="38100" dir="2700000" algn="tl">
                  <a:srgbClr val="C0C0C0"/>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914400" y="2133600"/>
            <a:ext cx="7772400" cy="2743200"/>
          </a:xfrm>
        </p:spPr>
        <p:txBody>
          <a:bodyPr/>
          <a:lstStyle/>
          <a:p>
            <a:pPr>
              <a:defRPr/>
            </a:pPr>
            <a:r>
              <a:rPr lang="fr-BE" b="1" dirty="0" smtClean="0">
                <a:solidFill>
                  <a:srgbClr val="0070C0"/>
                </a:solidFill>
              </a:rPr>
              <a:t>Lobby … récent !</a:t>
            </a:r>
            <a:br>
              <a:rPr lang="fr-BE" b="1" dirty="0" smtClean="0">
                <a:solidFill>
                  <a:srgbClr val="0070C0"/>
                </a:solidFill>
              </a:rPr>
            </a:br>
            <a:r>
              <a:rPr lang="fr-BE" b="1" dirty="0" smtClean="0">
                <a:solidFill>
                  <a:srgbClr val="0070C0"/>
                </a:solidFill>
              </a:rPr>
              <a:t/>
            </a:r>
            <a:br>
              <a:rPr lang="fr-BE" b="1" dirty="0" smtClean="0">
                <a:solidFill>
                  <a:srgbClr val="0070C0"/>
                </a:solidFill>
              </a:rPr>
            </a:br>
            <a:r>
              <a:rPr lang="fr-BE" sz="3600" dirty="0" smtClean="0">
                <a:solidFill>
                  <a:srgbClr val="0070C0"/>
                </a:solidFill>
                <a:effectLst/>
              </a:rPr>
              <a:t>sans oublier les médias (presse écrite, radio et télévision)</a:t>
            </a:r>
            <a:endParaRPr lang="fr-BE" dirty="0">
              <a:solidFill>
                <a:srgbClr val="0070C0"/>
              </a:solidFill>
              <a:effectLst/>
            </a:endParaRPr>
          </a:p>
        </p:txBody>
      </p:sp>
      <p:sp>
        <p:nvSpPr>
          <p:cNvPr id="5" name="Espace réservé du numéro de diapositive 4"/>
          <p:cNvSpPr>
            <a:spLocks noGrp="1"/>
          </p:cNvSpPr>
          <p:nvPr>
            <p:ph type="sldNum" sz="quarter" idx="12"/>
          </p:nvPr>
        </p:nvSpPr>
        <p:spPr/>
        <p:txBody>
          <a:bodyPr/>
          <a:lstStyle/>
          <a:p>
            <a:pPr>
              <a:defRPr/>
            </a:pPr>
            <a:fld id="{75C8BBEB-57E1-4302-A252-E8516A0C1E41}" type="slidenum">
              <a:rPr lang="fr-FR" smtClean="0"/>
              <a:pPr>
                <a:defRPr/>
              </a:pPr>
              <a:t>39</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A73A37FB-C92F-48AE-AD89-1630D889CE95}" type="slidenum">
              <a:rPr lang="fr-FR"/>
              <a:pPr>
                <a:defRPr/>
              </a:pPr>
              <a:t>4</a:t>
            </a:fld>
            <a:endParaRPr lang="fr-FR"/>
          </a:p>
        </p:txBody>
      </p:sp>
      <p:graphicFrame>
        <p:nvGraphicFramePr>
          <p:cNvPr id="9251" name="Group 35"/>
          <p:cNvGraphicFramePr>
            <a:graphicFrameLocks noGrp="1"/>
          </p:cNvGraphicFramePr>
          <p:nvPr/>
        </p:nvGraphicFramePr>
        <p:xfrm>
          <a:off x="0" y="954088"/>
          <a:ext cx="9144000" cy="6078537"/>
        </p:xfrm>
        <a:graphic>
          <a:graphicData uri="http://schemas.openxmlformats.org/drawingml/2006/table">
            <a:tbl>
              <a:tblPr/>
              <a:tblGrid>
                <a:gridCol w="3074988"/>
                <a:gridCol w="2411412"/>
                <a:gridCol w="3657600"/>
              </a:tblGrid>
              <a:tr h="1085790">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Narrow" pitchFamily="34" charset="0"/>
                          <a:cs typeface="Arial" charset="0"/>
                        </a:rPr>
                        <a:t>ICN Regulation</a:t>
                      </a:r>
                      <a:endParaRPr kumimoji="0" lang="fr-BE" sz="1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Narrow" pitchFamily="34" charset="0"/>
                          <a:cs typeface="Arial" charset="0"/>
                        </a:rPr>
                        <a:t>Nursing Care Continuum</a:t>
                      </a:r>
                      <a:endParaRPr kumimoji="0" lang="fr-BE" sz="1600" b="0" i="0" u="none" strike="noStrike" cap="none" normalizeH="0" baseline="0" dirty="0" smtClean="0">
                        <a:ln>
                          <a:noFill/>
                        </a:ln>
                        <a:solidFill>
                          <a:schemeClr val="bg1"/>
                        </a:solidFill>
                        <a:effectLst/>
                        <a:latin typeface="Calibri" pitchFamily="34" charset="0"/>
                        <a:cs typeface="Arial" charset="0"/>
                      </a:endParaRPr>
                    </a:p>
                  </a:txBody>
                  <a:tcPr marL="66812" marR="66812"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fr-BE" sz="2000" b="1" i="0" u="none" strike="noStrike" cap="none" normalizeH="0" baseline="0" smtClean="0">
                          <a:ln>
                            <a:noFill/>
                          </a:ln>
                          <a:solidFill>
                            <a:schemeClr val="bg1"/>
                          </a:solidFill>
                          <a:effectLst/>
                          <a:latin typeface="Arial Narrow" pitchFamily="34" charset="0"/>
                          <a:cs typeface="Arial" charset="0"/>
                        </a:rPr>
                        <a:t>Cadre  européen de certification </a:t>
                      </a:r>
                      <a:r>
                        <a:rPr kumimoji="0" lang="fr-BE" sz="2000" b="0" i="0" u="none" strike="noStrike" cap="none" normalizeH="0" baseline="0" smtClean="0">
                          <a:ln>
                            <a:noFill/>
                          </a:ln>
                          <a:solidFill>
                            <a:schemeClr val="bg1"/>
                          </a:solidFill>
                          <a:effectLst/>
                          <a:latin typeface="Arial Narrow" pitchFamily="34" charset="0"/>
                          <a:cs typeface="Arial" charset="0"/>
                        </a:rPr>
                        <a:t>- CEC -</a:t>
                      </a:r>
                      <a:endParaRPr kumimoji="0" lang="fr-BE"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txBody>
                  <a:tcPr marL="66812" marR="66812"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fr-BE" sz="2000" b="1" i="0" u="none" strike="noStrike" cap="none" normalizeH="0" baseline="0" smtClean="0">
                          <a:ln>
                            <a:noFill/>
                          </a:ln>
                          <a:solidFill>
                            <a:schemeClr val="bg1"/>
                          </a:solidFill>
                          <a:effectLst/>
                          <a:latin typeface="Arial Narrow" pitchFamily="34" charset="0"/>
                          <a:cs typeface="Arial" charset="0"/>
                        </a:rPr>
                        <a:t>Belgique</a:t>
                      </a:r>
                      <a:endParaRPr kumimoji="0" lang="fr-BE" sz="1600" b="0" i="0" u="none" strike="noStrike" cap="none" normalizeH="0" baseline="0" smtClean="0">
                        <a:ln>
                          <a:noFill/>
                        </a:ln>
                        <a:solidFill>
                          <a:schemeClr val="bg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fr-BE" sz="2000" b="0" i="0" u="none" strike="noStrike" cap="none" normalizeH="0" baseline="0" smtClean="0">
                          <a:ln>
                            <a:noFill/>
                          </a:ln>
                          <a:solidFill>
                            <a:schemeClr val="bg1"/>
                          </a:solidFill>
                          <a:effectLst/>
                          <a:latin typeface="Arial Narrow" pitchFamily="34" charset="0"/>
                          <a:cs typeface="Arial" charset="0"/>
                        </a:rPr>
                        <a:t>Essai de différenciation de fonction</a:t>
                      </a:r>
                      <a:endParaRPr kumimoji="0" lang="fr-BE" sz="1600" b="0" i="0" u="none" strike="noStrike" cap="none" normalizeH="0" baseline="0" smtClean="0">
                        <a:ln>
                          <a:noFill/>
                        </a:ln>
                        <a:solidFill>
                          <a:schemeClr val="bg1"/>
                        </a:solidFill>
                        <a:effectLst/>
                        <a:latin typeface="Calibri" pitchFamily="34" charset="0"/>
                        <a:cs typeface="Arial" charset="0"/>
                      </a:endParaRPr>
                    </a:p>
                  </a:txBody>
                  <a:tcPr marL="66812" marR="66812"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70C0"/>
                    </a:solidFill>
                  </a:tcPr>
                </a:tc>
              </a:tr>
              <a:tr h="33018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fr-BE" sz="1600" b="0" i="0" u="none" strike="noStrike" cap="none" normalizeH="0" baseline="0" smtClean="0">
                        <a:ln>
                          <a:noFill/>
                        </a:ln>
                        <a:solidFill>
                          <a:srgbClr val="000000"/>
                        </a:solidFill>
                        <a:effectLst/>
                        <a:latin typeface="Arial Narrow" pitchFamily="34" charset="0"/>
                        <a:cs typeface="Arial" charset="0"/>
                      </a:endParaRPr>
                    </a:p>
                  </a:txBody>
                  <a:tcPr marL="66812" marR="6681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fr-BE" sz="1600" b="0" i="0" u="none" strike="noStrike" cap="none" normalizeH="0" baseline="0" smtClean="0">
                        <a:ln>
                          <a:noFill/>
                        </a:ln>
                        <a:solidFill>
                          <a:srgbClr val="000000"/>
                        </a:solidFill>
                        <a:effectLst/>
                        <a:latin typeface="Arial Narrow" pitchFamily="34" charset="0"/>
                        <a:cs typeface="Arial" charset="0"/>
                      </a:endParaRPr>
                    </a:p>
                  </a:txBody>
                  <a:tcPr marL="66812" marR="6681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fr-BE" sz="1600" b="0" i="0" u="none" strike="noStrike" cap="none" normalizeH="0" baseline="0" smtClean="0">
                        <a:ln>
                          <a:noFill/>
                        </a:ln>
                        <a:solidFill>
                          <a:srgbClr val="000000"/>
                        </a:solidFill>
                        <a:effectLst/>
                        <a:latin typeface="Arial Narrow" pitchFamily="34" charset="0"/>
                        <a:cs typeface="Arial" charset="0"/>
                      </a:endParaRPr>
                    </a:p>
                  </a:txBody>
                  <a:tcPr marL="66812" marR="6681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6235">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fr-BE" sz="1800" b="1" i="0" u="none" strike="noStrike" cap="none" normalizeH="0" baseline="0" smtClean="0">
                          <a:ln>
                            <a:noFill/>
                          </a:ln>
                          <a:solidFill>
                            <a:srgbClr val="000000"/>
                          </a:solidFill>
                          <a:effectLst/>
                          <a:latin typeface="Arial Narrow" pitchFamily="34" charset="0"/>
                          <a:cs typeface="Arial" charset="0"/>
                        </a:rPr>
                        <a:t>Nursing support worker</a:t>
                      </a:r>
                      <a:r>
                        <a:rPr kumimoji="0" lang="fr-BE" sz="1800" b="0" i="0" u="none" strike="noStrike" cap="none" normalizeH="0" baseline="0" smtClean="0">
                          <a:ln>
                            <a:noFill/>
                          </a:ln>
                          <a:solidFill>
                            <a:srgbClr val="000000"/>
                          </a:solidFill>
                          <a:effectLst/>
                          <a:latin typeface="Arial Narrow" pitchFamily="34" charset="0"/>
                          <a:cs typeface="Arial" charset="0"/>
                        </a:rPr>
                        <a:t> (SW)</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000"/>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fr-BE" sz="2000" b="1" i="0" u="none" strike="noStrike" cap="none" normalizeH="0" baseline="0" smtClean="0">
                          <a:ln>
                            <a:noFill/>
                          </a:ln>
                          <a:solidFill>
                            <a:srgbClr val="000000"/>
                          </a:solidFill>
                          <a:effectLst/>
                          <a:latin typeface="Arial Narrow" pitchFamily="34" charset="0"/>
                          <a:cs typeface="Arial" charset="0"/>
                        </a:rPr>
                        <a:t>Niveau 4 </a:t>
                      </a:r>
                      <a:r>
                        <a:rPr kumimoji="0" lang="fr-BE" sz="2000" b="0" i="0" u="none" strike="noStrike" cap="none" normalizeH="0" baseline="0" smtClean="0">
                          <a:ln>
                            <a:noFill/>
                          </a:ln>
                          <a:solidFill>
                            <a:srgbClr val="000000"/>
                          </a:solidFill>
                          <a:effectLst/>
                          <a:latin typeface="Arial Narrow" pitchFamily="34" charset="0"/>
                          <a:cs typeface="Arial" charset="0"/>
                        </a:rPr>
                        <a:t>(AS)</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a:noFill/>
                    </a:lnR>
                    <a:lnT>
                      <a:noFill/>
                    </a:lnT>
                    <a:lnB>
                      <a:noFill/>
                    </a:lnB>
                    <a:lnTlToBr>
                      <a:noFill/>
                    </a:lnTlToBr>
                    <a:lnBlToTr>
                      <a:noFill/>
                    </a:lnBlToTr>
                    <a:solidFill>
                      <a:srgbClr val="FFC000"/>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fr-BE" sz="1800" b="1" i="0" u="none" strike="noStrike" cap="none" normalizeH="0" baseline="0" smtClean="0">
                          <a:ln>
                            <a:noFill/>
                          </a:ln>
                          <a:solidFill>
                            <a:srgbClr val="000000"/>
                          </a:solidFill>
                          <a:effectLst/>
                          <a:latin typeface="Arial Narrow" pitchFamily="34" charset="0"/>
                          <a:cs typeface="Arial" charset="0"/>
                        </a:rPr>
                        <a:t>Aide-soignant</a:t>
                      </a:r>
                      <a:endParaRPr kumimoji="0" lang="fr-BE"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000"/>
                    </a:solidFill>
                  </a:tcPr>
                </a:tc>
              </a:tr>
              <a:tr h="713223">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Enrolled, registered or licensed practical nurse</a:t>
                      </a:r>
                      <a:r>
                        <a:rPr kumimoji="0" lang="en-US" sz="1800" b="0" i="0" u="none" strike="noStrike" cap="none" normalizeH="0" baseline="0" smtClean="0">
                          <a:ln>
                            <a:noFill/>
                          </a:ln>
                          <a:solidFill>
                            <a:srgbClr val="000000"/>
                          </a:solidFill>
                          <a:effectLst/>
                          <a:latin typeface="Arial Narrow" pitchFamily="34" charset="0"/>
                          <a:cs typeface="Arial" charset="0"/>
                        </a:rPr>
                        <a:t> (EN)</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Narrow" pitchFamily="34" charset="0"/>
                          <a:cs typeface="Arial" charset="0"/>
                        </a:rPr>
                        <a:t>Niveau 5 </a:t>
                      </a:r>
                      <a:r>
                        <a:rPr kumimoji="0" lang="en-US" sz="2000" b="0" i="0" u="none" strike="noStrike" cap="none" normalizeH="0" baseline="0" smtClean="0">
                          <a:ln>
                            <a:noFill/>
                          </a:ln>
                          <a:solidFill>
                            <a:srgbClr val="000000"/>
                          </a:solidFill>
                          <a:effectLst/>
                          <a:latin typeface="Arial Narrow" pitchFamily="34" charset="0"/>
                          <a:cs typeface="Arial" charset="0"/>
                        </a:rPr>
                        <a:t>(BES)</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Infirmier</a:t>
                      </a:r>
                      <a:r>
                        <a:rPr kumimoji="0" lang="en-US" sz="1800" b="0" i="0" u="none" strike="noStrike" cap="none" normalizeH="0" baseline="0" smtClean="0">
                          <a:ln>
                            <a:noFill/>
                          </a:ln>
                          <a:solidFill>
                            <a:srgbClr val="000000"/>
                          </a:solidFill>
                          <a:effectLst/>
                          <a:latin typeface="Arial Narrow" pitchFamily="34" charset="0"/>
                          <a:cs typeface="Arial" charset="0"/>
                        </a:rPr>
                        <a:t> (breveté)</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CFFFF"/>
                    </a:solidFill>
                  </a:tcPr>
                </a:tc>
              </a:tr>
              <a:tr h="713223">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Registered or licensed Nurse</a:t>
                      </a:r>
                      <a:r>
                        <a:rPr kumimoji="0" lang="en-US" sz="1800" b="0" i="0" u="none" strike="noStrike" cap="none" normalizeH="0" baseline="0" smtClean="0">
                          <a:ln>
                            <a:noFill/>
                          </a:ln>
                          <a:solidFill>
                            <a:srgbClr val="000000"/>
                          </a:solidFill>
                          <a:effectLst/>
                          <a:latin typeface="Arial Narrow" pitchFamily="34" charset="0"/>
                          <a:cs typeface="Arial" charset="0"/>
                        </a:rPr>
                        <a:t> (RN)</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FD7E7"/>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fr-BE" sz="2000" b="1" i="0" u="none" strike="noStrike" cap="none" normalizeH="0" baseline="0" smtClean="0">
                          <a:ln>
                            <a:noFill/>
                          </a:ln>
                          <a:solidFill>
                            <a:srgbClr val="000000"/>
                          </a:solidFill>
                          <a:effectLst/>
                          <a:latin typeface="Arial Narrow" pitchFamily="34" charset="0"/>
                          <a:cs typeface="Arial" charset="0"/>
                        </a:rPr>
                        <a:t>Niveau 6 </a:t>
                      </a:r>
                      <a:r>
                        <a:rPr kumimoji="0" lang="fr-BE" sz="2000" b="0" i="0" u="none" strike="noStrike" cap="none" normalizeH="0" baseline="0" smtClean="0">
                          <a:ln>
                            <a:noFill/>
                          </a:ln>
                          <a:solidFill>
                            <a:srgbClr val="000000"/>
                          </a:solidFill>
                          <a:effectLst/>
                          <a:latin typeface="Arial Narrow" pitchFamily="34" charset="0"/>
                          <a:cs typeface="Arial" charset="0"/>
                        </a:rPr>
                        <a:t>(BA/LIC)</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a:noFill/>
                    </a:lnR>
                    <a:lnT>
                      <a:noFill/>
                    </a:lnT>
                    <a:lnB>
                      <a:noFill/>
                    </a:lnB>
                    <a:lnTlToBr>
                      <a:noFill/>
                    </a:lnTlToBr>
                    <a:lnBlToTr>
                      <a:noFill/>
                    </a:lnBlToTr>
                    <a:solidFill>
                      <a:srgbClr val="DFD7E7"/>
                    </a:solidFill>
                  </a:tcPr>
                </a:tc>
                <a:tc>
                  <a:txBody>
                    <a:bodyPr/>
                    <a:lstStyle/>
                    <a:p>
                      <a:pPr marL="457200" marR="0" lvl="0" indent="0" algn="ctr" defTabSz="914400" rtl="0" eaLnBrk="1" fontAlgn="base" latinLnBrk="0" hangingPunct="1">
                        <a:lnSpc>
                          <a:spcPct val="130000"/>
                        </a:lnSpc>
                        <a:spcBef>
                          <a:spcPct val="0"/>
                        </a:spcBef>
                        <a:spcAft>
                          <a:spcPct val="0"/>
                        </a:spcAft>
                        <a:buClrTx/>
                        <a:buSzTx/>
                        <a:buFontTx/>
                        <a:buNone/>
                        <a:tabLst/>
                      </a:pPr>
                      <a:r>
                        <a:rPr kumimoji="0" lang="fr-BE" sz="1800" b="1" i="0" u="none" strike="noStrike" cap="none" normalizeH="0" baseline="0" smtClean="0">
                          <a:ln>
                            <a:noFill/>
                          </a:ln>
                          <a:solidFill>
                            <a:srgbClr val="000000"/>
                          </a:solidFill>
                          <a:effectLst/>
                          <a:latin typeface="Arial Narrow" pitchFamily="34" charset="0"/>
                          <a:cs typeface="Arial" charset="0"/>
                        </a:rPr>
                        <a:t>Infirmier gradué / Bachelier en soins infirmiers</a:t>
                      </a:r>
                      <a:r>
                        <a:rPr kumimoji="0" lang="fr-BE" sz="1800" b="0" i="0" u="none" strike="noStrike" cap="none" normalizeH="0" baseline="0" smtClean="0">
                          <a:ln>
                            <a:noFill/>
                          </a:ln>
                          <a:solidFill>
                            <a:srgbClr val="000000"/>
                          </a:solidFill>
                          <a:effectLst/>
                          <a:latin typeface="Arial Narrow" pitchFamily="34" charset="0"/>
                          <a:cs typeface="Arial" charset="0"/>
                        </a:rPr>
                        <a:t> (&gt; 2004)</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FD7E7"/>
                    </a:solidFill>
                  </a:tcPr>
                </a:tc>
              </a:tr>
              <a:tr h="1568364">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Nurse Specialis</a:t>
                      </a:r>
                      <a:r>
                        <a:rPr kumimoji="0" lang="en-US" sz="1800" b="0" i="0" u="none" strike="noStrike" cap="none" normalizeH="0" baseline="0" smtClean="0">
                          <a:ln>
                            <a:noFill/>
                          </a:ln>
                          <a:solidFill>
                            <a:srgbClr val="000000"/>
                          </a:solidFill>
                          <a:effectLst/>
                          <a:latin typeface="Arial Narrow" pitchFamily="34" charset="0"/>
                          <a:cs typeface="Arial" charset="0"/>
                        </a:rPr>
                        <a:t>t (NS)</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BCC9A"/>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fr-BE" sz="2000" b="1" i="0" u="none" strike="noStrike" cap="none" normalizeH="0" baseline="0" smtClean="0">
                          <a:ln>
                            <a:noFill/>
                          </a:ln>
                          <a:solidFill>
                            <a:srgbClr val="000000"/>
                          </a:solidFill>
                          <a:effectLst/>
                          <a:latin typeface="Arial Narrow" pitchFamily="34" charset="0"/>
                          <a:cs typeface="Arial" charset="0"/>
                        </a:rPr>
                        <a:t>Niveau 6 </a:t>
                      </a:r>
                      <a:r>
                        <a:rPr kumimoji="0" lang="fr-BE" sz="2000" b="0" i="0" u="none" strike="noStrike" cap="none" normalizeH="0" baseline="0" smtClean="0">
                          <a:ln>
                            <a:noFill/>
                          </a:ln>
                          <a:solidFill>
                            <a:srgbClr val="000000"/>
                          </a:solidFill>
                          <a:effectLst/>
                          <a:latin typeface="Arial Narrow" pitchFamily="34" charset="0"/>
                          <a:cs typeface="Arial" charset="0"/>
                        </a:rPr>
                        <a:t>(BA/LIC)</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a:noFill/>
                    </a:lnR>
                    <a:lnT>
                      <a:noFill/>
                    </a:lnT>
                    <a:lnB>
                      <a:noFill/>
                    </a:lnB>
                    <a:lnTlToBr>
                      <a:noFill/>
                    </a:lnTlToBr>
                    <a:lnBlToTr>
                      <a:noFill/>
                    </a:lnBlToTr>
                    <a:solidFill>
                      <a:srgbClr val="FBCC9A"/>
                    </a:solidFill>
                  </a:tcPr>
                </a:tc>
                <a:tc>
                  <a:txBody>
                    <a:bodyPr/>
                    <a:lstStyle/>
                    <a:p>
                      <a:pPr marL="457200" marR="0" lvl="0" indent="0" algn="ctr" defTabSz="914400" rtl="0" eaLnBrk="1" fontAlgn="base" latinLnBrk="0" hangingPunct="1">
                        <a:lnSpc>
                          <a:spcPct val="130000"/>
                        </a:lnSpc>
                        <a:spcBef>
                          <a:spcPct val="0"/>
                        </a:spcBef>
                        <a:spcAft>
                          <a:spcPct val="0"/>
                        </a:spcAft>
                        <a:buClrTx/>
                        <a:buSzTx/>
                        <a:buFontTx/>
                        <a:buNone/>
                        <a:tabLst/>
                      </a:pPr>
                      <a:r>
                        <a:rPr kumimoji="0" lang="fr-BE" sz="1800" b="1" i="0" u="none" strike="noStrike" cap="none" normalizeH="0" baseline="0" smtClean="0">
                          <a:ln>
                            <a:noFill/>
                          </a:ln>
                          <a:solidFill>
                            <a:srgbClr val="000000"/>
                          </a:solidFill>
                          <a:effectLst/>
                          <a:latin typeface="Arial Narrow" pitchFamily="34" charset="0"/>
                          <a:cs typeface="Arial" charset="0"/>
                        </a:rPr>
                        <a:t>Infirmier gradué spécialisé</a:t>
                      </a:r>
                      <a:r>
                        <a:rPr kumimoji="0" lang="fr-BE" sz="1800" b="0" i="0" u="none" strike="noStrike" cap="none" normalizeH="0" baseline="0" smtClean="0">
                          <a:ln>
                            <a:noFill/>
                          </a:ln>
                          <a:solidFill>
                            <a:srgbClr val="000000"/>
                          </a:solidFill>
                          <a:effectLst/>
                          <a:latin typeface="Arial Narrow" pitchFamily="34" charset="0"/>
                          <a:cs typeface="Arial" charset="0"/>
                        </a:rPr>
                        <a:t> + titre professionnel particulier / </a:t>
                      </a:r>
                      <a:r>
                        <a:rPr kumimoji="0" lang="fr-BE" sz="1800" b="1" i="0" u="none" strike="noStrike" cap="none" normalizeH="0" baseline="0" smtClean="0">
                          <a:ln>
                            <a:noFill/>
                          </a:ln>
                          <a:solidFill>
                            <a:srgbClr val="000000"/>
                          </a:solidFill>
                          <a:effectLst/>
                          <a:latin typeface="Arial Narrow" pitchFamily="34" charset="0"/>
                          <a:cs typeface="Arial" charset="0"/>
                        </a:rPr>
                        <a:t>Bachelier en soins infirmiers spécialisé</a:t>
                      </a:r>
                      <a:r>
                        <a:rPr kumimoji="0" lang="fr-BE" sz="1800" b="0" i="0" u="none" strike="noStrike" cap="none" normalizeH="0" baseline="0" smtClean="0">
                          <a:ln>
                            <a:noFill/>
                          </a:ln>
                          <a:solidFill>
                            <a:srgbClr val="000000"/>
                          </a:solidFill>
                          <a:effectLst/>
                          <a:latin typeface="Arial Narrow" pitchFamily="34" charset="0"/>
                          <a:cs typeface="Arial" charset="0"/>
                        </a:rPr>
                        <a:t> + titre professionnel particulier</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BCC9A"/>
                    </a:solidFill>
                  </a:tcPr>
                </a:tc>
              </a:tr>
              <a:tr h="1271519">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Narrow" pitchFamily="34" charset="0"/>
                          <a:cs typeface="Arial" charset="0"/>
                        </a:rPr>
                        <a:t>Advanced Practice Nurse </a:t>
                      </a:r>
                      <a:r>
                        <a:rPr kumimoji="0" lang="en-US" sz="1800" b="0" i="0" u="none" strike="noStrike" cap="none" normalizeH="0" baseline="0" dirty="0" smtClean="0">
                          <a:ln>
                            <a:noFill/>
                          </a:ln>
                          <a:solidFill>
                            <a:srgbClr val="000000"/>
                          </a:solidFill>
                          <a:effectLst/>
                          <a:latin typeface="Arial Narrow" pitchFamily="34" charset="0"/>
                          <a:cs typeface="Arial" charset="0"/>
                        </a:rPr>
                        <a:t>(APN)</a:t>
                      </a:r>
                      <a:endParaRPr kumimoji="0" lang="fr-BE"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fr-BE" sz="2000" b="1" i="0" u="none" strike="noStrike" cap="none" normalizeH="0" baseline="0" smtClean="0">
                          <a:ln>
                            <a:noFill/>
                          </a:ln>
                          <a:solidFill>
                            <a:srgbClr val="000000"/>
                          </a:solidFill>
                          <a:effectLst/>
                          <a:latin typeface="Arial Narrow" pitchFamily="34" charset="0"/>
                          <a:cs typeface="Arial" charset="0"/>
                        </a:rPr>
                        <a:t>Niveau 7 </a:t>
                      </a:r>
                      <a:r>
                        <a:rPr kumimoji="0" lang="fr-BE" sz="2000" b="0" i="0" u="none" strike="noStrike" cap="none" normalizeH="0" baseline="0" smtClean="0">
                          <a:ln>
                            <a:noFill/>
                          </a:ln>
                          <a:solidFill>
                            <a:srgbClr val="000000"/>
                          </a:solidFill>
                          <a:effectLst/>
                          <a:latin typeface="Arial Narrow" pitchFamily="34" charset="0"/>
                          <a:cs typeface="Arial" charset="0"/>
                        </a:rPr>
                        <a:t>(MA)</a:t>
                      </a:r>
                    </a:p>
                    <a:p>
                      <a:pPr marL="0" marR="0" lvl="0" indent="0" algn="ctr" defTabSz="914400" rtl="0" eaLnBrk="1" fontAlgn="base" latinLnBrk="0" hangingPunct="1">
                        <a:lnSpc>
                          <a:spcPct val="130000"/>
                        </a:lnSpc>
                        <a:spcBef>
                          <a:spcPct val="0"/>
                        </a:spcBef>
                        <a:spcAft>
                          <a:spcPct val="0"/>
                        </a:spcAft>
                        <a:buClrTx/>
                        <a:buSzTx/>
                        <a:buFontTx/>
                        <a:buNone/>
                        <a:tabLst/>
                      </a:pPr>
                      <a:r>
                        <a:rPr kumimoji="0" lang="fr-BE" sz="2000" b="1" i="0" u="none" strike="noStrike" cap="none" normalizeH="0" baseline="0" smtClean="0">
                          <a:ln>
                            <a:noFill/>
                          </a:ln>
                          <a:solidFill>
                            <a:srgbClr val="000000"/>
                          </a:solidFill>
                          <a:effectLst/>
                          <a:latin typeface="Arial Narrow" pitchFamily="34" charset="0"/>
                          <a:cs typeface="Arial" charset="0"/>
                        </a:rPr>
                        <a:t>Niveau 8 </a:t>
                      </a:r>
                      <a:r>
                        <a:rPr kumimoji="0" lang="fr-BE" sz="2000" b="0" i="0" u="none" strike="noStrike" cap="none" normalizeH="0" baseline="0" smtClean="0">
                          <a:ln>
                            <a:noFill/>
                          </a:ln>
                          <a:solidFill>
                            <a:srgbClr val="000000"/>
                          </a:solidFill>
                          <a:effectLst/>
                          <a:latin typeface="Arial Narrow" pitchFamily="34" charset="0"/>
                          <a:cs typeface="Arial" charset="0"/>
                        </a:rPr>
                        <a:t>(DO)</a:t>
                      </a:r>
                      <a:endParaRPr kumimoji="0" lang="fr-BE"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fr-BE" sz="1800" b="1" i="0" u="none" strike="noStrike" cap="none" normalizeH="0" baseline="0" smtClean="0">
                          <a:ln>
                            <a:noFill/>
                          </a:ln>
                          <a:solidFill>
                            <a:srgbClr val="000000"/>
                          </a:solidFill>
                          <a:effectLst/>
                          <a:latin typeface="Arial Narrow" pitchFamily="34" charset="0"/>
                          <a:cs typeface="Arial" charset="0"/>
                        </a:rPr>
                        <a:t>Infirmier spécialiste</a:t>
                      </a:r>
                      <a:r>
                        <a:rPr kumimoji="0" lang="fr-BE" sz="1800" b="0" i="0" u="none" strike="noStrike" cap="none" normalizeH="0" baseline="0" smtClean="0">
                          <a:ln>
                            <a:noFill/>
                          </a:ln>
                          <a:solidFill>
                            <a:srgbClr val="000000"/>
                          </a:solidFill>
                          <a:effectLst/>
                          <a:latin typeface="Arial Narrow" pitchFamily="34" charset="0"/>
                          <a:cs typeface="Arial" charset="0"/>
                        </a:rPr>
                        <a:t> </a:t>
                      </a:r>
                      <a:r>
                        <a:rPr kumimoji="0" lang="fr-BE" sz="1800" b="1" i="0" u="none" strike="noStrike" cap="none" normalizeH="0" baseline="0" smtClean="0">
                          <a:ln>
                            <a:noFill/>
                          </a:ln>
                          <a:solidFill>
                            <a:srgbClr val="000000"/>
                          </a:solidFill>
                          <a:effectLst/>
                          <a:latin typeface="Arial Narrow" pitchFamily="34" charset="0"/>
                          <a:cs typeface="Arial" charset="0"/>
                        </a:rPr>
                        <a:t>en pratique avancée </a:t>
                      </a:r>
                      <a:r>
                        <a:rPr kumimoji="0" lang="fr-BE" sz="1800" b="0" i="0" u="none" strike="noStrike" cap="none" normalizeH="0" baseline="0" smtClean="0">
                          <a:ln>
                            <a:noFill/>
                          </a:ln>
                          <a:solidFill>
                            <a:srgbClr val="000000"/>
                          </a:solidFill>
                          <a:effectLst/>
                          <a:latin typeface="Arial Narrow" pitchFamily="34" charset="0"/>
                          <a:cs typeface="Arial" charset="0"/>
                        </a:rPr>
                        <a:t>de niveau </a:t>
                      </a:r>
                      <a:r>
                        <a:rPr kumimoji="0" lang="fr-BE" sz="1800" b="1" i="0" u="none" strike="noStrike" cap="none" normalizeH="0" baseline="0" smtClean="0">
                          <a:ln>
                            <a:noFill/>
                          </a:ln>
                          <a:solidFill>
                            <a:srgbClr val="000000"/>
                          </a:solidFill>
                          <a:effectLst/>
                          <a:latin typeface="Arial Narrow" pitchFamily="34" charset="0"/>
                          <a:cs typeface="Arial" charset="0"/>
                        </a:rPr>
                        <a:t>master </a:t>
                      </a:r>
                      <a:r>
                        <a:rPr kumimoji="0" lang="fr-BE" sz="1800" b="0" i="0" u="none" strike="noStrike" cap="none" normalizeH="0" baseline="0" smtClean="0">
                          <a:ln>
                            <a:noFill/>
                          </a:ln>
                          <a:solidFill>
                            <a:srgbClr val="000000"/>
                          </a:solidFill>
                          <a:effectLst/>
                          <a:latin typeface="Arial Narrow" pitchFamily="34" charset="0"/>
                          <a:cs typeface="Arial" charset="0"/>
                        </a:rPr>
                        <a:t>ou</a:t>
                      </a:r>
                      <a:r>
                        <a:rPr kumimoji="0" lang="fr-BE" sz="1800" b="1" i="0" u="none" strike="noStrike" cap="none" normalizeH="0" baseline="0" smtClean="0">
                          <a:ln>
                            <a:noFill/>
                          </a:ln>
                          <a:solidFill>
                            <a:srgbClr val="000000"/>
                          </a:solidFill>
                          <a:effectLst/>
                          <a:latin typeface="Arial Narrow" pitchFamily="34" charset="0"/>
                          <a:cs typeface="Arial" charset="0"/>
                        </a:rPr>
                        <a:t> doctorat</a:t>
                      </a:r>
                      <a:endParaRPr kumimoji="0" lang="fr-BE"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812" marR="66812"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r>
            </a:tbl>
          </a:graphicData>
        </a:graphic>
      </p:graphicFrame>
      <p:sp>
        <p:nvSpPr>
          <p:cNvPr id="7197" name="Rectangle 1"/>
          <p:cNvSpPr>
            <a:spLocks noChangeArrowheads="1"/>
          </p:cNvSpPr>
          <p:nvPr/>
        </p:nvSpPr>
        <p:spPr bwMode="auto">
          <a:xfrm>
            <a:off x="0" y="4763"/>
            <a:ext cx="9144000" cy="10064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fr-FR" altLang="fr-FR" sz="2400" b="1"/>
              <a:t>Essai de différenciation et de classification de fonctions</a:t>
            </a:r>
            <a:endParaRPr lang="fr-FR" altLang="fr-FR" sz="1800" b="1"/>
          </a:p>
          <a:p>
            <a:pPr algn="ctr">
              <a:spcBef>
                <a:spcPct val="0"/>
              </a:spcBef>
              <a:buClrTx/>
              <a:buSzTx/>
              <a:buFontTx/>
              <a:buNone/>
            </a:pPr>
            <a:r>
              <a:rPr lang="fr-BE" altLang="fr-FR" sz="1800">
                <a:solidFill>
                  <a:srgbClr val="FF0000"/>
                </a:solidFill>
                <a:latin typeface="Arial Narrow" panose="020B0606020202030204" pitchFamily="34" charset="0"/>
              </a:rPr>
              <a:t>Sur base du Conseil International des Infirmières (ICN Regulation 2008)</a:t>
            </a:r>
          </a:p>
          <a:p>
            <a:pPr algn="ctr">
              <a:spcBef>
                <a:spcPct val="0"/>
              </a:spcBef>
              <a:buClrTx/>
              <a:buSzTx/>
              <a:buFontTx/>
              <a:buNone/>
            </a:pPr>
            <a:r>
              <a:rPr lang="fr-BE" altLang="fr-FR" sz="1800">
                <a:solidFill>
                  <a:srgbClr val="FF0000"/>
                </a:solidFill>
                <a:latin typeface="Arial Narrow" panose="020B0606020202030204" pitchFamily="34" charset="0"/>
              </a:rPr>
              <a:t>in « </a:t>
            </a:r>
            <a:r>
              <a:rPr lang="fr-BE" altLang="fr-FR" sz="1800" i="1">
                <a:solidFill>
                  <a:srgbClr val="FF0000"/>
                </a:solidFill>
                <a:latin typeface="Arial Narrow" panose="020B0606020202030204" pitchFamily="34" charset="0"/>
              </a:rPr>
              <a:t>Nursing Care Continuum Framework and Competencies</a:t>
            </a:r>
            <a:r>
              <a:rPr lang="fr-BE" altLang="fr-FR" sz="1800">
                <a:solidFill>
                  <a:srgbClr val="FF0000"/>
                </a:solidFill>
                <a:latin typeface="Arial Narrow" panose="020B0606020202030204" pitchFamily="34" charset="0"/>
              </a:rPr>
              <a:t> »</a:t>
            </a:r>
            <a:endParaRPr lang="fr-FR" altLang="fr-FR" sz="1800">
              <a:solidFill>
                <a:srgbClr val="FF0000"/>
              </a:solidFill>
              <a:latin typeface="Arial Narrow" panose="020B0606020202030204" pitchFamily="34" charset="0"/>
            </a:endParaRPr>
          </a:p>
        </p:txBody>
      </p:sp>
      <p:sp>
        <p:nvSpPr>
          <p:cNvPr id="7198" name="Line 31"/>
          <p:cNvSpPr>
            <a:spLocks noChangeShapeType="1"/>
          </p:cNvSpPr>
          <p:nvPr/>
        </p:nvSpPr>
        <p:spPr bwMode="auto">
          <a:xfrm>
            <a:off x="3124200" y="990600"/>
            <a:ext cx="0" cy="6019800"/>
          </a:xfrm>
          <a:prstGeom prst="line">
            <a:avLst/>
          </a:prstGeom>
          <a:noFill/>
          <a:ln w="19050">
            <a:solidFill>
              <a:schemeClr val="bg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fr-BE"/>
          </a:p>
        </p:txBody>
      </p:sp>
      <p:sp>
        <p:nvSpPr>
          <p:cNvPr id="7199" name="Line 32"/>
          <p:cNvSpPr>
            <a:spLocks noChangeShapeType="1"/>
          </p:cNvSpPr>
          <p:nvPr/>
        </p:nvSpPr>
        <p:spPr bwMode="auto">
          <a:xfrm>
            <a:off x="5562600" y="990600"/>
            <a:ext cx="0" cy="6019800"/>
          </a:xfrm>
          <a:prstGeom prst="line">
            <a:avLst/>
          </a:prstGeom>
          <a:noFill/>
          <a:ln w="19050">
            <a:solidFill>
              <a:schemeClr val="bg1"/>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fr-BE"/>
          </a:p>
        </p:txBody>
      </p:sp>
      <p:sp>
        <p:nvSpPr>
          <p:cNvPr id="9" name="Espace réservé du numéro de diapositive 8"/>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1DF08C6B-00AB-47F3-98F9-2D9C972199F1}" type="slidenum">
              <a:rPr lang="fr-FR" sz="1400">
                <a:effectLst>
                  <a:outerShdw blurRad="38100" dist="38100" dir="2700000" algn="tl">
                    <a:srgbClr val="FFFFFF"/>
                  </a:outerShdw>
                </a:effectLst>
                <a:latin typeface="Arial" charset="0"/>
                <a:cs typeface="+mn-cs"/>
              </a:rPr>
              <a:pPr algn="r" eaLnBrk="1" hangingPunct="1">
                <a:defRPr/>
              </a:pPr>
              <a:t>4</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p:txBody>
          <a:bodyPr/>
          <a:lstStyle/>
          <a:p>
            <a:pPr>
              <a:defRPr/>
            </a:pPr>
            <a:fld id="{D5B990C1-6837-4449-8EC2-ED6598E81E6F}" type="slidenum">
              <a:rPr lang="fr-FR"/>
              <a:pPr>
                <a:defRPr/>
              </a:pPr>
              <a:t>40</a:t>
            </a:fld>
            <a:endParaRPr lang="fr-FR"/>
          </a:p>
        </p:txBody>
      </p:sp>
      <p:sp>
        <p:nvSpPr>
          <p:cNvPr id="47107" name="Titre 1"/>
          <p:cNvSpPr>
            <a:spLocks noGrp="1"/>
          </p:cNvSpPr>
          <p:nvPr>
            <p:ph type="title"/>
          </p:nvPr>
        </p:nvSpPr>
        <p:spPr>
          <a:xfrm>
            <a:off x="1447800" y="0"/>
            <a:ext cx="7772400" cy="1143000"/>
          </a:xfrm>
        </p:spPr>
        <p:txBody>
          <a:bodyPr/>
          <a:lstStyle/>
          <a:p>
            <a:r>
              <a:rPr lang="nl-BE" altLang="fr-FR" sz="2000" b="1" smtClean="0">
                <a:effectLst/>
                <a:latin typeface="Arial Narrow" panose="020B0606020202030204" pitchFamily="34" charset="0"/>
                <a:ea typeface="Kalinga" pitchFamily="34" charset="0"/>
                <a:cs typeface="Kalinga" pitchFamily="34" charset="0"/>
              </a:rPr>
              <a:t>ALGEMENE UNIE DER VERPLEEGKUNDIGEN VAN BELGIË vzw</a:t>
            </a:r>
            <a:r>
              <a:rPr lang="fr-BE" altLang="fr-FR" sz="2000" b="1" smtClean="0">
                <a:effectLst/>
                <a:latin typeface="Arial Narrow" panose="020B0606020202030204" pitchFamily="34" charset="0"/>
                <a:ea typeface="Kalinga" pitchFamily="34" charset="0"/>
                <a:cs typeface="Kalinga" pitchFamily="34" charset="0"/>
              </a:rPr>
              <a:t/>
            </a:r>
            <a:br>
              <a:rPr lang="fr-BE" altLang="fr-FR" sz="2000" b="1" smtClean="0">
                <a:effectLst/>
                <a:latin typeface="Arial Narrow" panose="020B0606020202030204" pitchFamily="34" charset="0"/>
                <a:ea typeface="Kalinga" pitchFamily="34" charset="0"/>
                <a:cs typeface="Kalinga" pitchFamily="34" charset="0"/>
              </a:rPr>
            </a:br>
            <a:r>
              <a:rPr lang="fr-FR" altLang="fr-FR" sz="2000" b="1" smtClean="0">
                <a:effectLst/>
                <a:latin typeface="Arial Narrow" panose="020B0606020202030204" pitchFamily="34" charset="0"/>
                <a:ea typeface="Kalinga" pitchFamily="34" charset="0"/>
                <a:cs typeface="Kalinga" pitchFamily="34" charset="0"/>
              </a:rPr>
              <a:t>UNION GENERALE DES INFIRMIER(E)S DE BELGIQUE asbl</a:t>
            </a:r>
            <a:r>
              <a:rPr lang="fr-BE" altLang="fr-FR" sz="2000" b="1" smtClean="0">
                <a:effectLst/>
                <a:latin typeface="Arial Narrow" panose="020B0606020202030204" pitchFamily="34" charset="0"/>
                <a:ea typeface="Kalinga" pitchFamily="34" charset="0"/>
                <a:cs typeface="Kalinga" pitchFamily="34" charset="0"/>
              </a:rPr>
              <a:t/>
            </a:r>
            <a:br>
              <a:rPr lang="fr-BE" altLang="fr-FR" sz="2000" b="1" smtClean="0">
                <a:effectLst/>
                <a:latin typeface="Arial Narrow" panose="020B0606020202030204" pitchFamily="34" charset="0"/>
                <a:ea typeface="Kalinga" pitchFamily="34" charset="0"/>
                <a:cs typeface="Kalinga" pitchFamily="34" charset="0"/>
              </a:rPr>
            </a:br>
            <a:r>
              <a:rPr lang="de-DE" altLang="fr-FR" sz="2000" b="1" smtClean="0">
                <a:effectLst/>
                <a:latin typeface="Arial Narrow" panose="020B0606020202030204" pitchFamily="34" charset="0"/>
                <a:ea typeface="Kalinga" pitchFamily="34" charset="0"/>
                <a:cs typeface="Kalinga" pitchFamily="34" charset="0"/>
              </a:rPr>
              <a:t>ALLGEMEINER KRANKENPFLEGEVERBAND BELGIENS vog</a:t>
            </a:r>
            <a:endParaRPr lang="fr-BE" altLang="fr-FR" sz="2000" b="1" smtClean="0">
              <a:effectLst/>
              <a:latin typeface="Arial Narrow" panose="020B0606020202030204" pitchFamily="34" charset="0"/>
              <a:ea typeface="Kalinga" pitchFamily="34" charset="0"/>
              <a:cs typeface="Kalinga" pitchFamily="34" charset="0"/>
            </a:endParaRPr>
          </a:p>
        </p:txBody>
      </p:sp>
      <p:sp>
        <p:nvSpPr>
          <p:cNvPr id="3" name="Espace réservé du contenu 2"/>
          <p:cNvSpPr>
            <a:spLocks noGrp="1"/>
          </p:cNvSpPr>
          <p:nvPr>
            <p:ph idx="1"/>
          </p:nvPr>
        </p:nvSpPr>
        <p:spPr>
          <a:xfrm>
            <a:off x="0" y="3200400"/>
            <a:ext cx="9144000" cy="1981200"/>
          </a:xfrm>
          <a:solidFill>
            <a:srgbClr val="66FFFF"/>
          </a:solidFill>
          <a:effectLst>
            <a:innerShdw blurRad="114300">
              <a:prstClr val="black"/>
            </a:innerShdw>
            <a:softEdge rad="317500"/>
          </a:effectLst>
        </p:spPr>
        <p:txBody>
          <a:bodyPr/>
          <a:lstStyle/>
          <a:p>
            <a:pPr algn="ctr">
              <a:buFont typeface="Wingdings" panose="05000000000000000000" pitchFamily="2" charset="2"/>
              <a:buNone/>
              <a:defRPr/>
            </a:pPr>
            <a:endParaRPr lang="fr-BE" sz="1800" dirty="0" smtClean="0"/>
          </a:p>
          <a:p>
            <a:pPr algn="ctr">
              <a:buFont typeface="Wingdings" panose="05000000000000000000" pitchFamily="2" charset="2"/>
              <a:buNone/>
              <a:defRPr/>
            </a:pPr>
            <a:r>
              <a:rPr lang="fr-BE" b="1" dirty="0" smtClean="0">
                <a:effectLst/>
                <a:latin typeface="Arial Narrow" pitchFamily="34" charset="0"/>
              </a:rPr>
              <a:t>Proposition de différenciation de fonctions infirmières</a:t>
            </a:r>
          </a:p>
          <a:p>
            <a:pPr algn="ctr">
              <a:buFont typeface="Wingdings" panose="05000000000000000000" pitchFamily="2" charset="2"/>
              <a:buNone/>
              <a:defRPr/>
            </a:pPr>
            <a:r>
              <a:rPr lang="fr-BE" dirty="0" smtClean="0">
                <a:effectLst/>
                <a:latin typeface="Arial Narrow" pitchFamily="34" charset="0"/>
              </a:rPr>
              <a:t>- Modèle francophone -</a:t>
            </a:r>
          </a:p>
          <a:p>
            <a:pPr algn="ctr">
              <a:buFontTx/>
              <a:buChar char="-"/>
              <a:defRPr/>
            </a:pPr>
            <a:endParaRPr lang="fr-BE" dirty="0" smtClean="0"/>
          </a:p>
          <a:p>
            <a:pPr algn="ctr">
              <a:buFontTx/>
              <a:buChar char="-"/>
              <a:defRPr/>
            </a:pPr>
            <a:endParaRPr lang="fr-BE" dirty="0"/>
          </a:p>
        </p:txBody>
      </p:sp>
      <p:pic>
        <p:nvPicPr>
          <p:cNvPr id="47111" name="Afbeelding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324600"/>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Afbeelding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7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Rectangle 1"/>
          <p:cNvSpPr>
            <a:spLocks noChangeArrowheads="1"/>
          </p:cNvSpPr>
          <p:nvPr/>
        </p:nvSpPr>
        <p:spPr bwMode="auto">
          <a:xfrm>
            <a:off x="914400" y="1262063"/>
            <a:ext cx="8001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FR" altLang="fr-FR" sz="2800" b="1">
                <a:solidFill>
                  <a:srgbClr val="000099"/>
                </a:solidFill>
                <a:latin typeface="Arial" panose="020B0604020202020204" pitchFamily="34" charset="0"/>
              </a:rPr>
              <a:t>Pré-table ronde 2 </a:t>
            </a:r>
            <a:r>
              <a:rPr lang="fr-BE" altLang="fr-FR" sz="2800" b="1">
                <a:solidFill>
                  <a:srgbClr val="000099"/>
                </a:solidFill>
                <a:latin typeface="Arial" panose="020B0604020202020204" pitchFamily="34" charset="0"/>
              </a:rPr>
              <a:t>“</a:t>
            </a:r>
            <a:r>
              <a:rPr lang="fr-FR" altLang="fr-FR" sz="2800" b="1">
                <a:solidFill>
                  <a:srgbClr val="000099"/>
                </a:solidFill>
                <a:latin typeface="Arial" panose="020B0604020202020204" pitchFamily="34" charset="0"/>
              </a:rPr>
              <a:t>Actualisation de l’AR n°78</a:t>
            </a:r>
            <a:r>
              <a:rPr lang="fr-BE" altLang="fr-FR" sz="2800" b="1">
                <a:solidFill>
                  <a:srgbClr val="000099"/>
                </a:solidFill>
                <a:latin typeface="Arial" panose="020B0604020202020204" pitchFamily="34" charset="0"/>
              </a:rPr>
              <a:t>”</a:t>
            </a:r>
          </a:p>
          <a:p>
            <a:pPr algn="ctr" eaLnBrk="1" hangingPunct="1">
              <a:spcBef>
                <a:spcPct val="0"/>
              </a:spcBef>
              <a:buClrTx/>
              <a:buSzTx/>
              <a:buFontTx/>
              <a:buNone/>
            </a:pPr>
            <a:endParaRPr lang="fr-BE" altLang="fr-FR" sz="1000" b="1">
              <a:solidFill>
                <a:srgbClr val="000099"/>
              </a:solidFill>
              <a:latin typeface="Arial" panose="020B0604020202020204" pitchFamily="34" charset="0"/>
            </a:endParaRPr>
          </a:p>
          <a:p>
            <a:pPr algn="ctr" eaLnBrk="1" hangingPunct="1">
              <a:spcBef>
                <a:spcPct val="0"/>
              </a:spcBef>
              <a:buClrTx/>
              <a:buSzTx/>
              <a:buFontTx/>
              <a:buNone/>
            </a:pPr>
            <a:r>
              <a:rPr lang="fr-FR" altLang="fr-FR" sz="2400" b="1">
                <a:solidFill>
                  <a:srgbClr val="000099"/>
                </a:solidFill>
                <a:latin typeface="Arial" panose="020B0604020202020204" pitchFamily="34" charset="0"/>
              </a:rPr>
              <a:t>Vendredi 6 mars 2015</a:t>
            </a:r>
            <a:endParaRPr lang="fr-BE" altLang="fr-FR" sz="2400">
              <a:solidFill>
                <a:srgbClr val="000099"/>
              </a:solidFill>
              <a:latin typeface="Arial" panose="020B0604020202020204" pitchFamily="34" charset="0"/>
            </a:endParaRPr>
          </a:p>
          <a:p>
            <a:pPr algn="ctr">
              <a:spcBef>
                <a:spcPct val="0"/>
              </a:spcBef>
              <a:buClrTx/>
              <a:buSzTx/>
              <a:buFontTx/>
              <a:buNone/>
            </a:pPr>
            <a:endParaRPr lang="fr-FR" altLang="fr-FR" sz="1000">
              <a:solidFill>
                <a:srgbClr val="000099"/>
              </a:solidFill>
              <a:latin typeface="Arial" panose="020B0604020202020204" pitchFamily="34" charset="0"/>
            </a:endParaRPr>
          </a:p>
          <a:p>
            <a:pPr algn="ctr">
              <a:spcBef>
                <a:spcPct val="0"/>
              </a:spcBef>
              <a:buClrTx/>
              <a:buSzTx/>
              <a:buFontTx/>
              <a:buNone/>
            </a:pPr>
            <a:r>
              <a:rPr lang="fr-FR" altLang="fr-FR" sz="2400" b="1">
                <a:solidFill>
                  <a:srgbClr val="000099"/>
                </a:solidFill>
                <a:latin typeface="Arial" panose="020B0604020202020204" pitchFamily="34" charset="0"/>
              </a:rPr>
              <a:t>Centre Diamant</a:t>
            </a:r>
          </a:p>
          <a:p>
            <a:pPr algn="ctr">
              <a:spcBef>
                <a:spcPct val="0"/>
              </a:spcBef>
              <a:buClrTx/>
              <a:buSzTx/>
              <a:buFontTx/>
              <a:buNone/>
            </a:pPr>
            <a:r>
              <a:rPr lang="fr-FR" altLang="fr-FR" sz="2400">
                <a:solidFill>
                  <a:srgbClr val="000099"/>
                </a:solidFill>
                <a:latin typeface="Arial" panose="020B0604020202020204" pitchFamily="34" charset="0"/>
              </a:rPr>
              <a:t>80, Boulevard Reyers à 1030 Bruxelles</a:t>
            </a:r>
            <a:endParaRPr lang="fr-FR" altLang="fr-FR" sz="2000">
              <a:solidFill>
                <a:srgbClr val="000099"/>
              </a:solidFill>
              <a:latin typeface="Arial" panose="020B0604020202020204" pitchFamily="34" charset="0"/>
            </a:endParaRPr>
          </a:p>
        </p:txBody>
      </p:sp>
      <p:sp>
        <p:nvSpPr>
          <p:cNvPr id="10" name="ZoneTexte 9"/>
          <p:cNvSpPr txBox="1"/>
          <p:nvPr/>
        </p:nvSpPr>
        <p:spPr>
          <a:xfrm>
            <a:off x="0" y="5108138"/>
            <a:ext cx="9144000" cy="1292662"/>
          </a:xfrm>
          <a:prstGeom prst="rect">
            <a:avLst/>
          </a:prstGeom>
          <a:noFill/>
          <a:effectLst>
            <a:glow rad="228600">
              <a:schemeClr val="accent5">
                <a:satMod val="175000"/>
                <a:alpha val="40000"/>
              </a:schemeClr>
            </a:glow>
            <a:innerShdw blurRad="114300">
              <a:prstClr val="black"/>
            </a:innerShdw>
          </a:effectLst>
        </p:spPr>
        <p:txBody>
          <a:bodyPr>
            <a:spAutoFit/>
          </a:bodyPr>
          <a:lstStyle/>
          <a:p>
            <a:pPr algn="ctr" eaLnBrk="1" hangingPunct="1">
              <a:defRPr/>
            </a:pPr>
            <a:r>
              <a:rPr lang="fr-BE" sz="2400" dirty="0">
                <a:solidFill>
                  <a:srgbClr val="9900CC"/>
                </a:solidFill>
                <a:latin typeface="Arial Narrow" pitchFamily="34" charset="0"/>
                <a:cs typeface="Arial" charset="0"/>
              </a:rPr>
              <a:t>Thierry Lothaire</a:t>
            </a:r>
          </a:p>
          <a:p>
            <a:pPr algn="ctr" eaLnBrk="1" hangingPunct="1">
              <a:defRPr/>
            </a:pPr>
            <a:r>
              <a:rPr lang="fr-BE" dirty="0">
                <a:solidFill>
                  <a:srgbClr val="9900CC"/>
                </a:solidFill>
                <a:latin typeface="Arial Narrow" pitchFamily="34" charset="0"/>
                <a:cs typeface="Arial" charset="0"/>
              </a:rPr>
              <a:t>Président de la Société des Infirmiers Belges en Recherche &amp; Formation - FNIB</a:t>
            </a:r>
          </a:p>
          <a:p>
            <a:pPr algn="ctr" eaLnBrk="1" hangingPunct="1">
              <a:defRPr/>
            </a:pPr>
            <a:r>
              <a:rPr lang="fr-BE" dirty="0">
                <a:solidFill>
                  <a:srgbClr val="9900CC"/>
                </a:solidFill>
                <a:latin typeface="Arial Narrow" pitchFamily="34" charset="0"/>
                <a:cs typeface="Arial" charset="0"/>
              </a:rPr>
              <a:t>Délégué belge </a:t>
            </a:r>
            <a:r>
              <a:rPr lang="fr-BE" dirty="0" err="1">
                <a:solidFill>
                  <a:srgbClr val="9900CC"/>
                </a:solidFill>
                <a:latin typeface="Arial Narrow" pitchFamily="34" charset="0"/>
                <a:cs typeface="Arial" charset="0"/>
              </a:rPr>
              <a:t>European</a:t>
            </a:r>
            <a:r>
              <a:rPr lang="fr-BE" dirty="0">
                <a:solidFill>
                  <a:srgbClr val="9900CC"/>
                </a:solidFill>
                <a:latin typeface="Arial Narrow" pitchFamily="34" charset="0"/>
                <a:cs typeface="Arial" charset="0"/>
              </a:rPr>
              <a:t> </a:t>
            </a:r>
            <a:r>
              <a:rPr lang="fr-BE" dirty="0" err="1">
                <a:solidFill>
                  <a:srgbClr val="9900CC"/>
                </a:solidFill>
                <a:latin typeface="Arial Narrow" pitchFamily="34" charset="0"/>
                <a:cs typeface="Arial" charset="0"/>
              </a:rPr>
              <a:t>Federation</a:t>
            </a:r>
            <a:r>
              <a:rPr lang="fr-BE" dirty="0">
                <a:solidFill>
                  <a:srgbClr val="9900CC"/>
                </a:solidFill>
                <a:latin typeface="Arial Narrow" pitchFamily="34" charset="0"/>
                <a:cs typeface="Arial" charset="0"/>
              </a:rPr>
              <a:t> of Nurses &amp; International Council of Nurses</a:t>
            </a:r>
          </a:p>
          <a:p>
            <a:pPr eaLnBrk="1" hangingPunct="1">
              <a:defRPr/>
            </a:pPr>
            <a:endParaRPr lang="fr-BE" dirty="0">
              <a:cs typeface="Arial" charset="0"/>
            </a:endParaRPr>
          </a:p>
        </p:txBody>
      </p:sp>
      <p:sp>
        <p:nvSpPr>
          <p:cNvPr id="11" name="Espace réservé du numéro de diapositive 10"/>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85A900E4-1CDF-4B37-AEA2-FE8C1DDD167D}" type="slidenum">
              <a:rPr lang="fr-FR" sz="1400">
                <a:effectLst>
                  <a:outerShdw blurRad="38100" dist="38100" dir="2700000" algn="tl">
                    <a:srgbClr val="FFFFFF"/>
                  </a:outerShdw>
                </a:effectLst>
                <a:latin typeface="Arial" charset="0"/>
                <a:cs typeface="+mn-cs"/>
              </a:rPr>
              <a:pPr algn="r" eaLnBrk="1" hangingPunct="1">
                <a:defRPr/>
              </a:pPr>
              <a:t>40</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p:txBody>
          <a:bodyPr/>
          <a:lstStyle/>
          <a:p>
            <a:pPr>
              <a:defRPr/>
            </a:pPr>
            <a:fld id="{63B2681E-4D49-47DC-AA1C-76B95ED043C3}" type="slidenum">
              <a:rPr lang="fr-FR"/>
              <a:pPr>
                <a:defRPr/>
              </a:pPr>
              <a:t>41</a:t>
            </a:fld>
            <a:endParaRPr lang="fr-FR"/>
          </a:p>
        </p:txBody>
      </p:sp>
      <p:sp>
        <p:nvSpPr>
          <p:cNvPr id="3" name="Espace réservé du contenu 2"/>
          <p:cNvSpPr>
            <a:spLocks noGrp="1"/>
          </p:cNvSpPr>
          <p:nvPr>
            <p:ph idx="1"/>
          </p:nvPr>
        </p:nvSpPr>
        <p:spPr>
          <a:xfrm>
            <a:off x="0" y="2743200"/>
            <a:ext cx="9144000" cy="2590800"/>
          </a:xfrm>
          <a:solidFill>
            <a:srgbClr val="66FFFF"/>
          </a:solidFill>
          <a:effectLst>
            <a:innerShdw blurRad="114300">
              <a:prstClr val="black"/>
            </a:innerShdw>
            <a:softEdge rad="317500"/>
          </a:effectLst>
        </p:spPr>
        <p:txBody>
          <a:bodyPr/>
          <a:lstStyle/>
          <a:p>
            <a:pPr algn="ctr">
              <a:buFont typeface="Wingdings" panose="05000000000000000000" pitchFamily="2" charset="2"/>
              <a:buNone/>
              <a:defRPr/>
            </a:pPr>
            <a:endParaRPr lang="fr-BE" sz="1800" dirty="0" smtClean="0"/>
          </a:p>
          <a:p>
            <a:pPr algn="ctr">
              <a:buFont typeface="Wingdings" panose="05000000000000000000" pitchFamily="2" charset="2"/>
              <a:buNone/>
              <a:defRPr/>
            </a:pPr>
            <a:r>
              <a:rPr lang="fr-BE" sz="3600" b="1" dirty="0" smtClean="0">
                <a:solidFill>
                  <a:srgbClr val="0033CC"/>
                </a:solidFill>
                <a:effectLst/>
                <a:latin typeface="Impact" pitchFamily="34" charset="0"/>
              </a:rPr>
              <a:t>« Quel avenir pour la formation infirmière</a:t>
            </a:r>
          </a:p>
          <a:p>
            <a:pPr algn="ctr">
              <a:buFont typeface="Wingdings" panose="05000000000000000000" pitchFamily="2" charset="2"/>
              <a:buNone/>
              <a:defRPr/>
            </a:pPr>
            <a:r>
              <a:rPr lang="fr-BE" sz="3600" b="1" dirty="0" smtClean="0">
                <a:solidFill>
                  <a:srgbClr val="0033CC"/>
                </a:solidFill>
                <a:effectLst/>
                <a:latin typeface="Impact" pitchFamily="34" charset="0"/>
              </a:rPr>
              <a:t>en Belgique ? »</a:t>
            </a:r>
            <a:endParaRPr lang="fr-BE" b="1" dirty="0" smtClean="0">
              <a:solidFill>
                <a:srgbClr val="0033CC"/>
              </a:solidFill>
              <a:effectLst/>
              <a:latin typeface="Impact" pitchFamily="34" charset="0"/>
            </a:endParaRPr>
          </a:p>
          <a:p>
            <a:pPr algn="ctr">
              <a:buFont typeface="Wingdings" panose="05000000000000000000" pitchFamily="2" charset="2"/>
              <a:buNone/>
              <a:defRPr/>
            </a:pPr>
            <a:r>
              <a:rPr lang="fr-BE" b="1" dirty="0" smtClean="0">
                <a:solidFill>
                  <a:srgbClr val="0070C0"/>
                </a:solidFill>
                <a:effectLst/>
                <a:latin typeface="Arial Narrow" pitchFamily="34" charset="0"/>
              </a:rPr>
              <a:t>- Proposition d’un modèle francophone -</a:t>
            </a:r>
          </a:p>
          <a:p>
            <a:pPr algn="ctr">
              <a:buFontTx/>
              <a:buChar char="-"/>
              <a:defRPr/>
            </a:pPr>
            <a:endParaRPr lang="fr-BE" dirty="0" smtClean="0"/>
          </a:p>
          <a:p>
            <a:pPr algn="ctr">
              <a:buFontTx/>
              <a:buChar char="-"/>
              <a:defRPr/>
            </a:pPr>
            <a:endParaRPr lang="fr-BE" dirty="0"/>
          </a:p>
        </p:txBody>
      </p:sp>
      <p:sp>
        <p:nvSpPr>
          <p:cNvPr id="48134" name="Rectangle 1"/>
          <p:cNvSpPr>
            <a:spLocks noChangeArrowheads="1"/>
          </p:cNvSpPr>
          <p:nvPr/>
        </p:nvSpPr>
        <p:spPr bwMode="auto">
          <a:xfrm>
            <a:off x="0" y="9144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FR" altLang="fr-FR" sz="2800" b="1">
                <a:solidFill>
                  <a:srgbClr val="000099"/>
                </a:solidFill>
                <a:latin typeface="Arial" panose="020B0604020202020204" pitchFamily="34" charset="0"/>
              </a:rPr>
              <a:t>« Midis du Sénat »</a:t>
            </a:r>
            <a:endParaRPr lang="fr-BE" altLang="fr-FR" sz="2800" b="1">
              <a:solidFill>
                <a:srgbClr val="000099"/>
              </a:solidFill>
              <a:latin typeface="Arial" panose="020B0604020202020204" pitchFamily="34" charset="0"/>
            </a:endParaRPr>
          </a:p>
          <a:p>
            <a:pPr algn="ctr" eaLnBrk="1" hangingPunct="1">
              <a:spcBef>
                <a:spcPct val="0"/>
              </a:spcBef>
              <a:buClrTx/>
              <a:buSzTx/>
              <a:buFontTx/>
              <a:buNone/>
            </a:pPr>
            <a:endParaRPr lang="fr-BE" altLang="fr-FR" sz="1000" b="1">
              <a:solidFill>
                <a:srgbClr val="000099"/>
              </a:solidFill>
              <a:latin typeface="Arial" panose="020B0604020202020204" pitchFamily="34" charset="0"/>
            </a:endParaRPr>
          </a:p>
          <a:p>
            <a:pPr algn="ctr" eaLnBrk="1" hangingPunct="1">
              <a:spcBef>
                <a:spcPct val="0"/>
              </a:spcBef>
              <a:buClrTx/>
              <a:buSzTx/>
              <a:buFontTx/>
              <a:buNone/>
            </a:pPr>
            <a:r>
              <a:rPr lang="fr-FR" altLang="fr-FR" sz="2400" b="1">
                <a:solidFill>
                  <a:srgbClr val="FF0000"/>
                </a:solidFill>
                <a:latin typeface="Arial" panose="020B0604020202020204" pitchFamily="34" charset="0"/>
              </a:rPr>
              <a:t>Jeudi 26 mars 2015</a:t>
            </a:r>
            <a:endParaRPr lang="fr-BE" altLang="fr-FR" sz="2400">
              <a:solidFill>
                <a:srgbClr val="FF0000"/>
              </a:solidFill>
              <a:latin typeface="Arial" panose="020B0604020202020204" pitchFamily="34" charset="0"/>
            </a:endParaRPr>
          </a:p>
          <a:p>
            <a:pPr algn="ctr">
              <a:spcBef>
                <a:spcPct val="0"/>
              </a:spcBef>
              <a:buClrTx/>
              <a:buSzTx/>
              <a:buFontTx/>
              <a:buNone/>
            </a:pPr>
            <a:endParaRPr lang="fr-FR" altLang="fr-FR" sz="1000">
              <a:solidFill>
                <a:srgbClr val="000099"/>
              </a:solidFill>
              <a:latin typeface="Arial" panose="020B0604020202020204" pitchFamily="34" charset="0"/>
            </a:endParaRPr>
          </a:p>
          <a:p>
            <a:pPr algn="ctr">
              <a:spcBef>
                <a:spcPct val="0"/>
              </a:spcBef>
              <a:buClrTx/>
              <a:buSzTx/>
              <a:buFontTx/>
              <a:buNone/>
            </a:pPr>
            <a:r>
              <a:rPr lang="fr-FR" altLang="fr-FR" sz="2400" b="1">
                <a:solidFill>
                  <a:srgbClr val="000099"/>
                </a:solidFill>
                <a:latin typeface="Arial" panose="020B0604020202020204" pitchFamily="34" charset="0"/>
              </a:rPr>
              <a:t>Sénat de Belgique</a:t>
            </a:r>
          </a:p>
          <a:p>
            <a:pPr algn="ctr">
              <a:spcBef>
                <a:spcPct val="0"/>
              </a:spcBef>
              <a:buClrTx/>
              <a:buSzTx/>
              <a:buFontTx/>
              <a:buNone/>
            </a:pPr>
            <a:r>
              <a:rPr lang="fr-FR" altLang="fr-FR" sz="2000">
                <a:solidFill>
                  <a:srgbClr val="0070C0"/>
                </a:solidFill>
                <a:latin typeface="Arial" panose="020B0604020202020204" pitchFamily="34" charset="0"/>
              </a:rPr>
              <a:t>21, rue de Louvain - Bruxelles</a:t>
            </a:r>
          </a:p>
        </p:txBody>
      </p:sp>
      <p:sp>
        <p:nvSpPr>
          <p:cNvPr id="10" name="ZoneTexte 9"/>
          <p:cNvSpPr txBox="1"/>
          <p:nvPr/>
        </p:nvSpPr>
        <p:spPr>
          <a:xfrm>
            <a:off x="0" y="5220596"/>
            <a:ext cx="9144000" cy="1082283"/>
          </a:xfrm>
          <a:prstGeom prst="rect">
            <a:avLst/>
          </a:prstGeom>
          <a:noFill/>
          <a:effectLst>
            <a:glow rad="228600">
              <a:schemeClr val="accent5">
                <a:satMod val="175000"/>
                <a:alpha val="40000"/>
              </a:schemeClr>
            </a:glow>
            <a:innerShdw blurRad="114300">
              <a:prstClr val="black"/>
            </a:innerShdw>
          </a:effectLst>
        </p:spPr>
        <p:txBody>
          <a:bodyPr>
            <a:spAutoFit/>
          </a:bodyPr>
          <a:lstStyle/>
          <a:p>
            <a:pPr algn="ctr" eaLnBrk="1" hangingPunct="1">
              <a:defRPr/>
            </a:pPr>
            <a:r>
              <a:rPr lang="fr-BE" sz="2400" dirty="0">
                <a:solidFill>
                  <a:srgbClr val="9900CC"/>
                </a:solidFill>
                <a:latin typeface="Arial Narrow" pitchFamily="34" charset="0"/>
                <a:cs typeface="Arial" charset="0"/>
              </a:rPr>
              <a:t>Thierry Lothaire</a:t>
            </a:r>
          </a:p>
          <a:p>
            <a:pPr algn="ctr" eaLnBrk="1" hangingPunct="1">
              <a:defRPr/>
            </a:pPr>
            <a:r>
              <a:rPr lang="fr-BE" dirty="0">
                <a:solidFill>
                  <a:srgbClr val="9900CC"/>
                </a:solidFill>
                <a:latin typeface="Arial Narrow" pitchFamily="34" charset="0"/>
                <a:cs typeface="Arial" charset="0"/>
              </a:rPr>
              <a:t>Président de la Société des Infirmiers Belges en Recherche &amp; Formation - FNIB</a:t>
            </a:r>
          </a:p>
          <a:p>
            <a:pPr algn="ctr" eaLnBrk="1" hangingPunct="1">
              <a:defRPr/>
            </a:pPr>
            <a:r>
              <a:rPr lang="fr-BE" dirty="0">
                <a:solidFill>
                  <a:srgbClr val="9900CC"/>
                </a:solidFill>
                <a:latin typeface="Arial Narrow" pitchFamily="34" charset="0"/>
                <a:cs typeface="Arial" charset="0"/>
              </a:rPr>
              <a:t>Délégué belge </a:t>
            </a:r>
            <a:r>
              <a:rPr lang="fr-BE" dirty="0" err="1">
                <a:solidFill>
                  <a:srgbClr val="9900CC"/>
                </a:solidFill>
                <a:latin typeface="Arial Narrow" pitchFamily="34" charset="0"/>
                <a:cs typeface="Arial" charset="0"/>
              </a:rPr>
              <a:t>European</a:t>
            </a:r>
            <a:r>
              <a:rPr lang="fr-BE" dirty="0">
                <a:solidFill>
                  <a:srgbClr val="9900CC"/>
                </a:solidFill>
                <a:latin typeface="Arial Narrow" pitchFamily="34" charset="0"/>
                <a:cs typeface="Arial" charset="0"/>
              </a:rPr>
              <a:t> </a:t>
            </a:r>
            <a:r>
              <a:rPr lang="fr-BE" dirty="0" err="1">
                <a:solidFill>
                  <a:srgbClr val="9900CC"/>
                </a:solidFill>
                <a:latin typeface="Arial Narrow" pitchFamily="34" charset="0"/>
                <a:cs typeface="Arial" charset="0"/>
              </a:rPr>
              <a:t>Federation</a:t>
            </a:r>
            <a:r>
              <a:rPr lang="fr-BE" dirty="0">
                <a:solidFill>
                  <a:srgbClr val="9900CC"/>
                </a:solidFill>
                <a:latin typeface="Arial Narrow" pitchFamily="34" charset="0"/>
                <a:cs typeface="Arial" charset="0"/>
              </a:rPr>
              <a:t> of Nurses &amp; International Council of Nurses</a:t>
            </a:r>
          </a:p>
          <a:p>
            <a:pPr eaLnBrk="1" hangingPunct="1">
              <a:defRPr/>
            </a:pPr>
            <a:endParaRPr lang="fr-BE" dirty="0">
              <a:cs typeface="Arial" charset="0"/>
            </a:endParaRPr>
          </a:p>
        </p:txBody>
      </p:sp>
      <p:sp>
        <p:nvSpPr>
          <p:cNvPr id="11" name="Espace réservé du numéro de diapositive 10"/>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4E81A4F2-6248-4DE0-B61C-78B0B67F54F1}" type="slidenum">
              <a:rPr lang="fr-FR" sz="1400">
                <a:effectLst>
                  <a:outerShdw blurRad="38100" dist="38100" dir="2700000" algn="tl">
                    <a:srgbClr val="FFFFFF"/>
                  </a:outerShdw>
                </a:effectLst>
                <a:latin typeface="Arial" charset="0"/>
                <a:cs typeface="+mn-cs"/>
              </a:rPr>
              <a:pPr algn="r" eaLnBrk="1" hangingPunct="1">
                <a:defRPr/>
              </a:pPr>
              <a:t>41</a:t>
            </a:fld>
            <a:endParaRPr lang="fr-FR" sz="1400">
              <a:effectLst>
                <a:outerShdw blurRad="38100" dist="38100" dir="2700000" algn="tl">
                  <a:srgbClr val="FFFFFF"/>
                </a:outerShdw>
              </a:effectLst>
              <a:latin typeface="Arial" charset="0"/>
              <a:cs typeface="+mn-cs"/>
            </a:endParaRPr>
          </a:p>
        </p:txBody>
      </p:sp>
      <p:pic>
        <p:nvPicPr>
          <p:cNvPr id="48139" name="Image 11" descr="A:\nicole\FNIB\Agora\Photos pour Agora\LOGOS\LOGO FNIB\Logo_FNIB transparent.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14400"/>
            <a:ext cx="2057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Rectangle 2"/>
          <p:cNvSpPr>
            <a:spLocks noGrp="1" noChangeArrowheads="1"/>
          </p:cNvSpPr>
          <p:nvPr>
            <p:ph type="title"/>
          </p:nvPr>
        </p:nvSpPr>
        <p:spPr>
          <a:xfrm>
            <a:off x="0" y="0"/>
            <a:ext cx="9144000" cy="990600"/>
          </a:xfrm>
          <a:solidFill>
            <a:srgbClr val="FFFFFF"/>
          </a:solidFill>
        </p:spPr>
        <p:txBody>
          <a:bodyPr anchor="t"/>
          <a:lstStyle/>
          <a:p>
            <a:pPr eaLnBrk="1" hangingPunct="1">
              <a:spcAft>
                <a:spcPts val="1000"/>
              </a:spcAft>
            </a:pPr>
            <a:r>
              <a:rPr lang="fr-BE" altLang="fr-FR" sz="2400" b="1" smtClean="0">
                <a:solidFill>
                  <a:srgbClr val="006600"/>
                </a:solidFill>
                <a:effectLst/>
                <a:latin typeface="Arial-BoldMS"/>
                <a:cs typeface="Arial" panose="020B0604020202020204" pitchFamily="34" charset="0"/>
              </a:rPr>
              <a:t>Fédération Nationale des Infirmières de Belgique</a:t>
            </a:r>
            <a:br>
              <a:rPr lang="fr-BE" altLang="fr-FR" sz="2400" b="1" smtClean="0">
                <a:solidFill>
                  <a:srgbClr val="006600"/>
                </a:solidFill>
                <a:effectLst/>
                <a:latin typeface="Arial-BoldMS"/>
                <a:cs typeface="Arial" panose="020B0604020202020204" pitchFamily="34" charset="0"/>
              </a:rPr>
            </a:br>
            <a:r>
              <a:rPr lang="fr-BE" altLang="fr-FR" sz="2400" b="1" smtClean="0">
                <a:solidFill>
                  <a:srgbClr val="006600"/>
                </a:solidFill>
                <a:effectLst/>
                <a:latin typeface="Arial-BoldMS"/>
                <a:cs typeface="Arial" panose="020B0604020202020204" pitchFamily="34" charset="0"/>
              </a:rPr>
              <a:t>Nationale Federatie van Belgische Verpleegkundigen</a:t>
            </a:r>
            <a:endParaRPr lang="fr-FR" altLang="fr-FR" sz="3200" smtClean="0">
              <a:solidFill>
                <a:schemeClr val="tx1"/>
              </a:solidFill>
              <a:effectLst/>
              <a:latin typeface="Arial" panose="020B0604020202020204" pitchFamily="34" charset="0"/>
              <a:cs typeface="Arial" panose="020B0604020202020204" pitchFamily="34" charset="0"/>
            </a:endParaRPr>
          </a:p>
        </p:txBody>
      </p:sp>
      <p:pic>
        <p:nvPicPr>
          <p:cNvPr id="48141" name="Picture 2" descr="Résultat de recherche d'images pour &quot;logo sénat de belgique&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1223963"/>
            <a:ext cx="19240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692150"/>
            <a:ext cx="9144000" cy="3313113"/>
          </a:xfrm>
        </p:spPr>
        <p:txBody>
          <a:bodyPr rtlCol="0">
            <a:normAutofit fontScale="90000"/>
          </a:bodyPr>
          <a:lstStyle/>
          <a:p>
            <a:pPr fontAlgn="auto">
              <a:spcAft>
                <a:spcPts val="0"/>
              </a:spcAft>
              <a:defRPr/>
            </a:pPr>
            <a:r>
              <a:rPr lang="en-US" b="1" dirty="0" smtClean="0"/>
              <a:t/>
            </a:r>
            <a:br>
              <a:rPr lang="en-US" b="1" dirty="0" smtClean="0"/>
            </a:br>
            <a:r>
              <a:rPr lang="en-US" b="1" dirty="0"/>
              <a:t/>
            </a:r>
            <a:br>
              <a:rPr lang="en-US" b="1" dirty="0"/>
            </a:br>
            <a:r>
              <a:rPr lang="en-US" dirty="0" smtClean="0">
                <a:effectLst/>
                <a:latin typeface="Arial Narrow" pitchFamily="34" charset="0"/>
              </a:rPr>
              <a:t>102</a:t>
            </a:r>
            <a:r>
              <a:rPr lang="en-US" baseline="30000" dirty="0" smtClean="0">
                <a:effectLst/>
                <a:latin typeface="Arial Narrow" pitchFamily="34" charset="0"/>
              </a:rPr>
              <a:t>nd</a:t>
            </a:r>
            <a:r>
              <a:rPr lang="en-US" dirty="0" smtClean="0">
                <a:effectLst/>
                <a:latin typeface="Arial Narrow" pitchFamily="34" charset="0"/>
              </a:rPr>
              <a:t> EFN - General Assembly</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dirty="0" smtClean="0"/>
              <a:t> </a:t>
            </a:r>
            <a:r>
              <a:rPr lang="en-US" sz="3600" dirty="0" smtClean="0">
                <a:effectLst/>
              </a:rPr>
              <a:t>Brussels, 16 &amp; 17 April 2015</a:t>
            </a:r>
            <a:r>
              <a:rPr lang="en-US" dirty="0" smtClean="0">
                <a:effectLst/>
              </a:rPr>
              <a:t> </a:t>
            </a:r>
            <a:br>
              <a:rPr lang="en-US" dirty="0" smtClean="0">
                <a:effectLst/>
              </a:rPr>
            </a:br>
            <a:r>
              <a:rPr lang="en-US" sz="1300" dirty="0" smtClean="0">
                <a:effectLst/>
              </a:rPr>
              <a:t/>
            </a:r>
            <a:br>
              <a:rPr lang="en-US" sz="1300" dirty="0" smtClean="0">
                <a:effectLst/>
              </a:rPr>
            </a:br>
            <a:r>
              <a:rPr lang="en-US" sz="3600" b="1" dirty="0" smtClean="0">
                <a:effectLst/>
              </a:rPr>
              <a:t>Implementation of EFN Strategic and Operational Lobby Plan (SOLP) 2014-2020</a:t>
            </a:r>
            <a:r>
              <a:rPr lang="en-US" sz="2200" dirty="0">
                <a:effectLst/>
              </a:rPr>
              <a:t/>
            </a:r>
            <a:br>
              <a:rPr lang="en-US" sz="2200" dirty="0">
                <a:effectLst/>
              </a:rPr>
            </a:br>
            <a:r>
              <a:rPr lang="en-US" sz="2200" dirty="0" smtClean="0">
                <a:effectLst/>
              </a:rPr>
              <a:t/>
            </a:r>
            <a:br>
              <a:rPr lang="en-US" sz="2200" dirty="0" smtClean="0">
                <a:effectLst/>
              </a:rPr>
            </a:br>
            <a:r>
              <a:rPr lang="en-US" sz="2700" b="1" dirty="0" smtClean="0">
                <a:solidFill>
                  <a:srgbClr val="000099"/>
                </a:solidFill>
                <a:effectLst/>
                <a:latin typeface="Arial Narrow" pitchFamily="34" charset="0"/>
              </a:rPr>
              <a:t>EFN Competency framework</a:t>
            </a:r>
            <a:br>
              <a:rPr lang="en-US" sz="2700" b="1" dirty="0" smtClean="0">
                <a:solidFill>
                  <a:srgbClr val="000099"/>
                </a:solidFill>
                <a:effectLst/>
                <a:latin typeface="Arial Narrow" pitchFamily="34" charset="0"/>
              </a:rPr>
            </a:br>
            <a:r>
              <a:rPr lang="en-US" sz="2700" b="1" dirty="0" smtClean="0">
                <a:solidFill>
                  <a:srgbClr val="000099"/>
                </a:solidFill>
                <a:effectLst/>
                <a:latin typeface="Arial Narrow" pitchFamily="34" charset="0"/>
              </a:rPr>
              <a:t>EFN Guideline for implementation of Article 31 of Directive 2013/55/EU</a:t>
            </a:r>
            <a:r>
              <a:rPr lang="en-US" dirty="0"/>
              <a:t/>
            </a:r>
            <a:br>
              <a:rPr lang="en-US" dirty="0"/>
            </a:br>
            <a:r>
              <a:rPr lang="en-US" dirty="0" smtClean="0"/>
              <a:t/>
            </a:r>
            <a:br>
              <a:rPr lang="en-US" dirty="0" smtClean="0"/>
            </a:br>
            <a:r>
              <a:rPr lang="fr-BE" dirty="0" smtClean="0"/>
              <a:t/>
            </a:r>
            <a:br>
              <a:rPr lang="fr-BE" dirty="0" smtClean="0"/>
            </a:br>
            <a:endParaRPr lang="fr-BE" dirty="0"/>
          </a:p>
        </p:txBody>
      </p:sp>
      <p:sp>
        <p:nvSpPr>
          <p:cNvPr id="3" name="Sous-titre 2"/>
          <p:cNvSpPr>
            <a:spLocks noGrp="1"/>
          </p:cNvSpPr>
          <p:nvPr>
            <p:ph type="subTitle" idx="1"/>
          </p:nvPr>
        </p:nvSpPr>
        <p:spPr>
          <a:xfrm>
            <a:off x="395288" y="4221163"/>
            <a:ext cx="8353425" cy="2206625"/>
          </a:xfrm>
        </p:spPr>
        <p:txBody>
          <a:bodyPr>
            <a:normAutofit/>
          </a:bodyPr>
          <a:lstStyle/>
          <a:p>
            <a:pPr>
              <a:defRPr/>
            </a:pPr>
            <a:r>
              <a:rPr lang="en-US" altLang="fr-FR" sz="2300" b="1" smtClean="0">
                <a:solidFill>
                  <a:srgbClr val="0070C0"/>
                </a:solidFill>
                <a:effectLst/>
                <a:latin typeface="Arial Narrow" panose="020B0606020202030204" pitchFamily="34" charset="0"/>
              </a:rPr>
              <a:t>“A policy movement in nursing education with EFN Competency framework to transform the belgian public health legislation </a:t>
            </a:r>
            <a:r>
              <a:rPr lang="en-US" altLang="fr-FR" sz="2300" smtClean="0">
                <a:solidFill>
                  <a:srgbClr val="0070C0"/>
                </a:solidFill>
                <a:effectLst/>
                <a:latin typeface="Arial Narrow" panose="020B0606020202030204" pitchFamily="34" charset="0"/>
              </a:rPr>
              <a:t>(Royal decret n°78)</a:t>
            </a:r>
            <a:r>
              <a:rPr lang="en-US" altLang="fr-FR" sz="2300" b="1" smtClean="0">
                <a:solidFill>
                  <a:srgbClr val="0070C0"/>
                </a:solidFill>
                <a:effectLst/>
                <a:latin typeface="Arial Narrow" panose="020B0606020202030204" pitchFamily="34" charset="0"/>
              </a:rPr>
              <a:t> and to implement Art 31 of Directive 2013/55/EU”</a:t>
            </a:r>
            <a:r>
              <a:rPr lang="en-US" altLang="fr-FR" sz="2300" b="1" smtClean="0">
                <a:solidFill>
                  <a:srgbClr val="595959"/>
                </a:solidFill>
                <a:effectLst/>
              </a:rPr>
              <a:t/>
            </a:r>
            <a:br>
              <a:rPr lang="en-US" altLang="fr-FR" sz="2300" b="1" smtClean="0">
                <a:solidFill>
                  <a:srgbClr val="595959"/>
                </a:solidFill>
                <a:effectLst/>
              </a:rPr>
            </a:br>
            <a:endParaRPr lang="en-US" altLang="fr-FR" sz="2300" b="1" smtClean="0">
              <a:solidFill>
                <a:srgbClr val="595959"/>
              </a:solidFill>
              <a:effectLst/>
            </a:endParaRPr>
          </a:p>
          <a:p>
            <a:pPr>
              <a:lnSpc>
                <a:spcPct val="60000"/>
              </a:lnSpc>
              <a:defRPr/>
            </a:pPr>
            <a:r>
              <a:rPr lang="en-US" altLang="fr-FR" sz="2000" b="1" smtClean="0">
                <a:solidFill>
                  <a:srgbClr val="595959"/>
                </a:solidFill>
                <a:effectLst>
                  <a:outerShdw blurRad="38100" dist="38100" dir="2700000" algn="tl">
                    <a:srgbClr val="C0C0C0"/>
                  </a:outerShdw>
                </a:effectLst>
              </a:rPr>
              <a:t>Thierry Lothaire</a:t>
            </a:r>
          </a:p>
          <a:p>
            <a:pPr>
              <a:lnSpc>
                <a:spcPct val="60000"/>
              </a:lnSpc>
              <a:defRPr/>
            </a:pPr>
            <a:r>
              <a:rPr lang="en-US" altLang="fr-FR" sz="2000" smtClean="0">
                <a:solidFill>
                  <a:srgbClr val="595959"/>
                </a:solidFill>
                <a:effectLst>
                  <a:outerShdw blurRad="38100" dist="38100" dir="2700000" algn="tl">
                    <a:srgbClr val="C0C0C0"/>
                  </a:outerShdw>
                </a:effectLst>
              </a:rPr>
              <a:t>Belgian Nurses Federation</a:t>
            </a:r>
            <a:endParaRPr lang="fr-BE" altLang="fr-FR" sz="2000" smtClean="0">
              <a:solidFill>
                <a:srgbClr val="595959"/>
              </a:solidFill>
              <a:effectLst>
                <a:outerShdw blurRad="38100" dist="38100" dir="2700000" algn="tl">
                  <a:srgbClr val="C0C0C0"/>
                </a:outerShdw>
              </a:effectLst>
            </a:endParaRPr>
          </a:p>
        </p:txBody>
      </p:sp>
      <p:pic>
        <p:nvPicPr>
          <p:cNvPr id="49156" name="Picture 5" descr="FNIB logo 01 09 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76200"/>
            <a:ext cx="12636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pPr>
              <a:defRPr/>
            </a:pPr>
            <a:fld id="{04737909-3732-4008-8A36-EDA3FD2E587C}" type="slidenum">
              <a:rPr lang="fr-BE" smtClean="0"/>
              <a:pPr>
                <a:defRPr/>
              </a:pPr>
              <a:t>42</a:t>
            </a:fld>
            <a:endParaRPr lang="fr-BE"/>
          </a:p>
        </p:txBody>
      </p:sp>
      <p:pic>
        <p:nvPicPr>
          <p:cNvPr id="49158" name="Picture 2"/>
          <p:cNvPicPr>
            <a:picLocks noChangeAspect="1" noChangeArrowheads="1"/>
          </p:cNvPicPr>
          <p:nvPr/>
        </p:nvPicPr>
        <p:blipFill>
          <a:blip r:embed="rId3">
            <a:lum bright="2000"/>
            <a:extLst>
              <a:ext uri="{28A0092B-C50C-407E-A947-70E740481C1C}">
                <a14:useLocalDpi xmlns:a14="http://schemas.microsoft.com/office/drawing/2010/main"/>
              </a:ext>
            </a:extLst>
          </a:blip>
          <a:srcRect/>
          <a:stretch>
            <a:fillRect/>
          </a:stretch>
        </p:blipFill>
        <p:spPr bwMode="auto">
          <a:xfrm>
            <a:off x="128588" y="188913"/>
            <a:ext cx="131921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DED2DFCD-4C58-4478-A4CF-651C3EE4353A}" type="slidenum">
              <a:rPr lang="fr-FR"/>
              <a:pPr>
                <a:defRPr/>
              </a:pPr>
              <a:t>43</a:t>
            </a:fld>
            <a:endParaRPr lang="fr-FR"/>
          </a:p>
        </p:txBody>
      </p:sp>
      <p:sp>
        <p:nvSpPr>
          <p:cNvPr id="3" name="Espace réservé du numéro de diapositive 2"/>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1D99ECBB-A82B-4FAE-88E4-909E06540AC3}" type="slidenum">
              <a:rPr lang="fr-FR" sz="1400">
                <a:effectLst>
                  <a:outerShdw blurRad="38100" dist="38100" dir="2700000" algn="tl">
                    <a:srgbClr val="FFFFFF"/>
                  </a:outerShdw>
                </a:effectLst>
                <a:latin typeface="Arial" charset="0"/>
                <a:cs typeface="+mn-cs"/>
              </a:rPr>
              <a:pPr algn="r" eaLnBrk="1" hangingPunct="1">
                <a:defRPr/>
              </a:pPr>
              <a:t>43</a:t>
            </a:fld>
            <a:endParaRPr lang="fr-FR" sz="1400">
              <a:effectLst>
                <a:outerShdw blurRad="38100" dist="38100" dir="2700000" algn="tl">
                  <a:srgbClr val="FFFFFF"/>
                </a:outerShdw>
              </a:effectLst>
              <a:latin typeface="Arial" charset="0"/>
              <a:cs typeface="+mn-cs"/>
            </a:endParaRPr>
          </a:p>
        </p:txBody>
      </p:sp>
      <p:pic>
        <p:nvPicPr>
          <p:cNvPr id="50180" name="Picture 3" descr="C:\Users\manugeste\Downloads\image001 (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bwMode="auto">
          <a:xfrm>
            <a:off x="1752600" y="6381750"/>
            <a:ext cx="7391400" cy="476250"/>
          </a:xfrm>
          <a:prstGeom prst="rect">
            <a:avLst/>
          </a:prstGeom>
          <a:noFill/>
          <a:ln>
            <a:miter lim="800000"/>
            <a:headEnd/>
            <a:tailEnd/>
          </a:ln>
        </p:spPr>
        <p:txBody>
          <a:bodyPr anchor="b"/>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r>
              <a:rPr lang="fr-BE" altLang="fr-FR" sz="1000" smtClean="0">
                <a:solidFill>
                  <a:srgbClr val="000099"/>
                </a:solidFill>
                <a:effectLst>
                  <a:outerShdw blurRad="38100" dist="38100" dir="2700000" algn="tl">
                    <a:srgbClr val="C0C0C0"/>
                  </a:outerShdw>
                </a:effectLst>
                <a:latin typeface="Arial Narrow" panose="020B0606020202030204" pitchFamily="34" charset="0"/>
                <a:cs typeface="Angsana New" pitchFamily="18" charset="-34"/>
              </a:rPr>
              <a:t>Photographie de l'enseignement en soins infirmiers - Congrès AISPN 091115 TL</a:t>
            </a:r>
            <a:endParaRPr lang="fr-FR" altLang="fr-FR" sz="1000" smtClean="0">
              <a:solidFill>
                <a:srgbClr val="000099"/>
              </a:solidFill>
              <a:effectLst>
                <a:outerShdw blurRad="38100" dist="38100" dir="2700000" algn="tl">
                  <a:srgbClr val="C0C0C0"/>
                </a:outerShdw>
              </a:effectLst>
              <a:latin typeface="Arial Narrow" panose="020B0606020202030204" pitchFamily="34" charset="0"/>
              <a:cs typeface="Angsana New" pitchFamily="18" charset="-3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ctrTitle"/>
          </p:nvPr>
        </p:nvSpPr>
        <p:spPr>
          <a:xfrm>
            <a:off x="684213" y="0"/>
            <a:ext cx="7772400" cy="1196975"/>
          </a:xfrm>
        </p:spPr>
        <p:txBody>
          <a:bodyPr/>
          <a:lstStyle/>
          <a:p>
            <a:r>
              <a:rPr lang="en-GB" altLang="fr-FR" sz="3200" b="1" smtClean="0">
                <a:effectLst/>
              </a:rPr>
              <a:t>A nursing reform for a </a:t>
            </a:r>
            <a:br>
              <a:rPr lang="en-GB" altLang="fr-FR" sz="3200" b="1" smtClean="0">
                <a:effectLst/>
              </a:rPr>
            </a:br>
            <a:r>
              <a:rPr lang="en-GB" altLang="fr-FR" sz="3200" b="1" smtClean="0">
                <a:effectLst/>
              </a:rPr>
              <a:t>sustainable healthcare system</a:t>
            </a:r>
            <a:endParaRPr lang="fr-BE" altLang="fr-FR" sz="3200" b="1" smtClean="0">
              <a:effectLst/>
            </a:endParaRPr>
          </a:p>
        </p:txBody>
      </p:sp>
      <p:sp>
        <p:nvSpPr>
          <p:cNvPr id="51203" name="Sous-titre 2"/>
          <p:cNvSpPr>
            <a:spLocks noGrp="1"/>
          </p:cNvSpPr>
          <p:nvPr>
            <p:ph type="subTitle" idx="1"/>
          </p:nvPr>
        </p:nvSpPr>
        <p:spPr>
          <a:xfrm>
            <a:off x="358775" y="1341438"/>
            <a:ext cx="8605838" cy="5040312"/>
          </a:xfrm>
        </p:spPr>
        <p:txBody>
          <a:bodyPr/>
          <a:lstStyle/>
          <a:p>
            <a:pPr algn="l">
              <a:lnSpc>
                <a:spcPct val="90000"/>
              </a:lnSpc>
            </a:pPr>
            <a:r>
              <a:rPr lang="en-GB" altLang="fr-FR" sz="2600" b="1" smtClean="0">
                <a:effectLst/>
              </a:rPr>
              <a:t>Lobby and strategy</a:t>
            </a:r>
            <a:r>
              <a:rPr lang="en-GB" altLang="fr-FR" sz="2600" smtClean="0">
                <a:solidFill>
                  <a:srgbClr val="595959"/>
                </a:solidFill>
                <a:effectLst/>
              </a:rPr>
              <a:t> of the Belgian Nurses Federation and Belgian General Union of Nurses in collaboration with EFN, ICN and different Belgian Ministry of Health and Education for this </a:t>
            </a:r>
            <a:r>
              <a:rPr lang="en-GB" altLang="fr-FR" sz="2600" b="1" smtClean="0">
                <a:solidFill>
                  <a:srgbClr val="595959"/>
                </a:solidFill>
                <a:effectLst/>
              </a:rPr>
              <a:t>structural reform</a:t>
            </a:r>
            <a:r>
              <a:rPr lang="en-GB" altLang="fr-FR" sz="2600" smtClean="0">
                <a:solidFill>
                  <a:srgbClr val="595959"/>
                </a:solidFill>
                <a:effectLst/>
              </a:rPr>
              <a:t>:</a:t>
            </a:r>
          </a:p>
          <a:p>
            <a:pPr algn="l">
              <a:lnSpc>
                <a:spcPct val="90000"/>
              </a:lnSpc>
            </a:pPr>
            <a:endParaRPr lang="en-GB" altLang="fr-FR" sz="900" smtClean="0">
              <a:solidFill>
                <a:srgbClr val="595959"/>
              </a:solidFill>
              <a:effectLst/>
            </a:endParaRPr>
          </a:p>
          <a:p>
            <a:pPr algn="l">
              <a:lnSpc>
                <a:spcPct val="90000"/>
              </a:lnSpc>
              <a:buFont typeface="Arial" panose="020B0604020202020204" pitchFamily="34" charset="0"/>
              <a:buChar char="•"/>
            </a:pPr>
            <a:r>
              <a:rPr lang="en-GB" altLang="fr-FR" sz="2200" smtClean="0">
                <a:solidFill>
                  <a:srgbClr val="595959"/>
                </a:solidFill>
                <a:effectLst/>
              </a:rPr>
              <a:t> </a:t>
            </a:r>
            <a:r>
              <a:rPr lang="en-GB" altLang="fr-FR" sz="2200" smtClean="0">
                <a:solidFill>
                  <a:srgbClr val="0070C0"/>
                </a:solidFill>
                <a:effectLst/>
              </a:rPr>
              <a:t>Show solidarity and unity; it is an real opportunity !</a:t>
            </a:r>
          </a:p>
          <a:p>
            <a:pPr algn="l">
              <a:lnSpc>
                <a:spcPct val="90000"/>
              </a:lnSpc>
              <a:buFont typeface="Arial" panose="020B0604020202020204" pitchFamily="34" charset="0"/>
              <a:buChar char="•"/>
            </a:pPr>
            <a:r>
              <a:rPr lang="en-GB" altLang="fr-FR" sz="2200" smtClean="0">
                <a:solidFill>
                  <a:srgbClr val="0070C0"/>
                </a:solidFill>
                <a:effectLst/>
              </a:rPr>
              <a:t> Accept to negotiate but stand firm, determined and clear.</a:t>
            </a:r>
          </a:p>
          <a:p>
            <a:pPr algn="l">
              <a:lnSpc>
                <a:spcPct val="90000"/>
              </a:lnSpc>
              <a:buFont typeface="Arial" panose="020B0604020202020204" pitchFamily="34" charset="0"/>
              <a:buChar char="•"/>
            </a:pPr>
            <a:r>
              <a:rPr lang="en-GB" altLang="fr-FR" sz="2200" smtClean="0">
                <a:solidFill>
                  <a:srgbClr val="0070C0"/>
                </a:solidFill>
                <a:effectLst/>
              </a:rPr>
              <a:t> Take into account all the constraints related to a needed structural change (Trade Union, statute of professionals and nursing educators, ...).</a:t>
            </a:r>
          </a:p>
          <a:p>
            <a:pPr algn="l">
              <a:lnSpc>
                <a:spcPct val="90000"/>
              </a:lnSpc>
              <a:buFont typeface="Arial" panose="020B0604020202020204" pitchFamily="34" charset="0"/>
              <a:buChar char="•"/>
            </a:pPr>
            <a:r>
              <a:rPr lang="en-GB" altLang="fr-FR" sz="2200" smtClean="0">
                <a:solidFill>
                  <a:srgbClr val="0070C0"/>
                </a:solidFill>
                <a:effectLst/>
              </a:rPr>
              <a:t> Call the right nursing experts, political authorities (Healthcare, Education, Economic, Parliament, Senate, ...) and all those working in the field.</a:t>
            </a:r>
          </a:p>
          <a:p>
            <a:pPr algn="l">
              <a:lnSpc>
                <a:spcPct val="90000"/>
              </a:lnSpc>
              <a:buFont typeface="Arial" panose="020B0604020202020204" pitchFamily="34" charset="0"/>
              <a:buChar char="•"/>
            </a:pPr>
            <a:r>
              <a:rPr lang="en-GB" altLang="fr-FR" sz="2200" smtClean="0">
                <a:solidFill>
                  <a:srgbClr val="0070C0"/>
                </a:solidFill>
                <a:effectLst/>
              </a:rPr>
              <a:t> But also </a:t>
            </a:r>
            <a:r>
              <a:rPr lang="en-US" altLang="fr-FR" sz="2200" smtClean="0">
                <a:solidFill>
                  <a:srgbClr val="0070C0"/>
                </a:solidFill>
                <a:effectLst/>
              </a:rPr>
              <a:t>calling all actors in the field and all care areas (working groups, thematic workshops, panel discussions, ...)</a:t>
            </a:r>
            <a:endParaRPr lang="en-GB" altLang="fr-FR" sz="2200" smtClean="0">
              <a:solidFill>
                <a:srgbClr val="0070C0"/>
              </a:solidFill>
              <a:effectLst/>
            </a:endParaRPr>
          </a:p>
        </p:txBody>
      </p:sp>
      <p:sp>
        <p:nvSpPr>
          <p:cNvPr id="5" name="Espace réservé du pied de page 4"/>
          <p:cNvSpPr>
            <a:spLocks noGrp="1"/>
          </p:cNvSpPr>
          <p:nvPr>
            <p:ph type="ftr" sz="quarter" idx="11"/>
          </p:nvPr>
        </p:nvSpPr>
        <p:spPr>
          <a:xfrm>
            <a:off x="0" y="6248400"/>
            <a:ext cx="9144000" cy="365125"/>
          </a:xfrm>
        </p:spPr>
        <p:txBody>
          <a:bodyPr/>
          <a:lstStyle/>
          <a:p>
            <a:pPr>
              <a:defRPr/>
            </a:pPr>
            <a:r>
              <a:rPr lang="en-US">
                <a:effectLst>
                  <a:outerShdw blurRad="38100" dist="38100" dir="2700000" algn="tl">
                    <a:srgbClr val="FFFFFF"/>
                  </a:outerShdw>
                </a:effectLst>
                <a:latin typeface="Arial" charset="0"/>
                <a:cs typeface="+mn-cs"/>
              </a:rPr>
              <a:t>GA EFN 160415 - Transpose sectoral directive and competencies FNIB TL</a:t>
            </a:r>
            <a:endParaRPr lang="fr-BE" dirty="0">
              <a:effectLst>
                <a:outerShdw blurRad="38100" dist="38100" dir="2700000" algn="tl">
                  <a:srgbClr val="FFFFFF"/>
                </a:outerShdw>
              </a:effectLst>
              <a:latin typeface="Arial" charset="0"/>
              <a:cs typeface="+mn-cs"/>
            </a:endParaRPr>
          </a:p>
        </p:txBody>
      </p:sp>
      <p:sp>
        <p:nvSpPr>
          <p:cNvPr id="6" name="Espace réservé du numéro de diapositive 5"/>
          <p:cNvSpPr>
            <a:spLocks noGrp="1"/>
          </p:cNvSpPr>
          <p:nvPr>
            <p:ph type="sldNum" sz="quarter" idx="12"/>
          </p:nvPr>
        </p:nvSpPr>
        <p:spPr/>
        <p:txBody>
          <a:bodyPr/>
          <a:lstStyle/>
          <a:p>
            <a:pPr>
              <a:defRPr/>
            </a:pPr>
            <a:fld id="{4CD6083E-9626-467F-A21C-3AD640F7C9D2}" type="slidenum">
              <a:rPr lang="fr-BE" smtClean="0"/>
              <a:pPr>
                <a:defRPr/>
              </a:pPr>
              <a:t>44</a:t>
            </a:fld>
            <a:endParaRPr lang="fr-BE"/>
          </a:p>
        </p:txBody>
      </p:sp>
      <p:pic>
        <p:nvPicPr>
          <p:cNvPr id="51206" name="Picture 2"/>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250825" y="188913"/>
            <a:ext cx="1187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5" descr="FNIB logo 01 09 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8913"/>
            <a:ext cx="11525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AutoShape 2" descr="https://mail.google.com/mail/u/0/?ui=2&amp;ik=8e95f942fb&amp;view=fimg&amp;th=14ca761e89b4ef5d&amp;attid=0.1&amp;disp=emb&amp;attbid=ANGjdJ9IFdrp08AQwuYUgSAlg4vxir4xfPpjBBqpRwNkvwU8mZipG18wbrjX58g9XpdOyR5c6oRApChZjjZs1iYjciezBZgKF5mmwJBZULKR_g8BGgDJim-n9V1G7Yg&amp;sz=w960-h720&amp;ats=1431167853492&amp;rm=14ca761e89b4ef5d&amp;zw&amp;atsh=1"/>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BE" altLang="fr-FR" sz="1800"/>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685800" y="2209800"/>
            <a:ext cx="7772400" cy="2514600"/>
          </a:xfrm>
        </p:spPr>
        <p:txBody>
          <a:bodyPr/>
          <a:lstStyle/>
          <a:p>
            <a:pPr>
              <a:defRPr/>
            </a:pPr>
            <a:r>
              <a:rPr lang="fr-BE" b="1" dirty="0" smtClean="0">
                <a:solidFill>
                  <a:srgbClr val="0070C0"/>
                </a:solidFill>
              </a:rPr>
              <a:t>Formations infirmières</a:t>
            </a:r>
            <a:br>
              <a:rPr lang="fr-BE" b="1" dirty="0" smtClean="0">
                <a:solidFill>
                  <a:srgbClr val="0070C0"/>
                </a:solidFill>
              </a:rPr>
            </a:br>
            <a:r>
              <a:rPr lang="fr-BE" b="1" dirty="0" smtClean="0">
                <a:solidFill>
                  <a:srgbClr val="0070C0"/>
                </a:solidFill>
              </a:rPr>
              <a:t/>
            </a:r>
            <a:br>
              <a:rPr lang="fr-BE" b="1" dirty="0" smtClean="0">
                <a:solidFill>
                  <a:srgbClr val="0070C0"/>
                </a:solidFill>
              </a:rPr>
            </a:br>
            <a:r>
              <a:rPr lang="fr-BE" dirty="0" smtClean="0">
                <a:solidFill>
                  <a:srgbClr val="0070C0"/>
                </a:solidFill>
              </a:rPr>
              <a:t>Situation existante</a:t>
            </a:r>
            <a:endParaRPr lang="fr-BE" dirty="0">
              <a:solidFill>
                <a:srgbClr val="0070C0"/>
              </a:solidFill>
            </a:endParaRPr>
          </a:p>
        </p:txBody>
      </p:sp>
      <p:sp>
        <p:nvSpPr>
          <p:cNvPr id="5" name="Espace réservé du numéro de diapositive 4"/>
          <p:cNvSpPr>
            <a:spLocks noGrp="1"/>
          </p:cNvSpPr>
          <p:nvPr>
            <p:ph type="sldNum" sz="quarter" idx="12"/>
          </p:nvPr>
        </p:nvSpPr>
        <p:spPr/>
        <p:txBody>
          <a:bodyPr/>
          <a:lstStyle/>
          <a:p>
            <a:pPr>
              <a:defRPr/>
            </a:pPr>
            <a:fld id="{3F36500B-5F88-4951-BD69-881BC97E0C2F}" type="slidenum">
              <a:rPr lang="fr-FR" smtClean="0"/>
              <a:pPr>
                <a:defRPr/>
              </a:pPr>
              <a:t>45</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5" name="Rectangle 6"/>
          <p:cNvSpPr>
            <a:spLocks noGrp="1" noChangeArrowheads="1"/>
          </p:cNvSpPr>
          <p:nvPr>
            <p:ph type="sldNum" sz="quarter" idx="12"/>
          </p:nvPr>
        </p:nvSpPr>
        <p:spPr/>
        <p:txBody>
          <a:bodyPr/>
          <a:lstStyle/>
          <a:p>
            <a:pPr>
              <a:defRPr/>
            </a:pPr>
            <a:fld id="{10510CBC-42D1-44B1-829A-661BEB2BD9FF}" type="slidenum">
              <a:rPr lang="fr-FR"/>
              <a:pPr>
                <a:defRPr/>
              </a:pPr>
              <a:t>46</a:t>
            </a:fld>
            <a:endParaRPr lang="fr-FR"/>
          </a:p>
        </p:txBody>
      </p:sp>
      <p:cxnSp>
        <p:nvCxnSpPr>
          <p:cNvPr id="5" name="Connecteur droit 4"/>
          <p:cNvCxnSpPr/>
          <p:nvPr/>
        </p:nvCxnSpPr>
        <p:spPr>
          <a:xfrm>
            <a:off x="228600" y="64008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28600" y="22098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8" name="Rectangle à coins arrondis 7"/>
          <p:cNvSpPr/>
          <p:nvPr/>
        </p:nvSpPr>
        <p:spPr>
          <a:xfrm>
            <a:off x="3505200" y="41910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9" name="Rectangle à coins arrondis 8"/>
          <p:cNvSpPr/>
          <p:nvPr/>
        </p:nvSpPr>
        <p:spPr>
          <a:xfrm>
            <a:off x="3505200" y="36576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0" name="Rectangle à coins arrondis 9"/>
          <p:cNvSpPr/>
          <p:nvPr/>
        </p:nvSpPr>
        <p:spPr>
          <a:xfrm>
            <a:off x="3505200" y="31242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2" name="Rectangle à coins arrondis 11"/>
          <p:cNvSpPr/>
          <p:nvPr/>
        </p:nvSpPr>
        <p:spPr>
          <a:xfrm>
            <a:off x="914400" y="25146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3" name="Rectangle à coins arrondis 12"/>
          <p:cNvSpPr/>
          <p:nvPr/>
        </p:nvSpPr>
        <p:spPr>
          <a:xfrm>
            <a:off x="6019800" y="25146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6" name="Rectangle à coins arrondis 15"/>
          <p:cNvSpPr/>
          <p:nvPr/>
        </p:nvSpPr>
        <p:spPr>
          <a:xfrm>
            <a:off x="3505200" y="1143000"/>
            <a:ext cx="2133600" cy="381000"/>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7" name="Rectangle à coins arrondis 16"/>
          <p:cNvSpPr/>
          <p:nvPr/>
        </p:nvSpPr>
        <p:spPr>
          <a:xfrm>
            <a:off x="3505200" y="609600"/>
            <a:ext cx="2133600" cy="381000"/>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8" name="Rectangle à coins arrondis 17"/>
          <p:cNvSpPr/>
          <p:nvPr/>
        </p:nvSpPr>
        <p:spPr>
          <a:xfrm>
            <a:off x="3505200" y="48768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9" name="Rectangle à coins arrondis 18"/>
          <p:cNvSpPr/>
          <p:nvPr/>
        </p:nvSpPr>
        <p:spPr>
          <a:xfrm>
            <a:off x="3505200" y="54102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0" name="Rectangle à coins arrondis 19"/>
          <p:cNvSpPr/>
          <p:nvPr/>
        </p:nvSpPr>
        <p:spPr>
          <a:xfrm>
            <a:off x="3505200" y="59436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3" name="Ellipse 22"/>
          <p:cNvSpPr/>
          <p:nvPr/>
        </p:nvSpPr>
        <p:spPr>
          <a:xfrm>
            <a:off x="228600" y="3276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264" name="ZoneTexte 23"/>
          <p:cNvSpPr txBox="1">
            <a:spLocks noChangeArrowheads="1"/>
          </p:cNvSpPr>
          <p:nvPr/>
        </p:nvSpPr>
        <p:spPr bwMode="auto">
          <a:xfrm>
            <a:off x="152400" y="3276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6</a:t>
            </a:r>
          </a:p>
        </p:txBody>
      </p:sp>
      <p:cxnSp>
        <p:nvCxnSpPr>
          <p:cNvPr id="25" name="Connecteur droit 24"/>
          <p:cNvCxnSpPr/>
          <p:nvPr/>
        </p:nvCxnSpPr>
        <p:spPr>
          <a:xfrm>
            <a:off x="228600" y="4724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228600" y="533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49" name="Ellipse 48"/>
          <p:cNvSpPr/>
          <p:nvPr/>
        </p:nvSpPr>
        <p:spPr>
          <a:xfrm>
            <a:off x="228600" y="48768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0" name="Ellipse 49"/>
          <p:cNvSpPr/>
          <p:nvPr/>
        </p:nvSpPr>
        <p:spPr>
          <a:xfrm>
            <a:off x="76200" y="609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1" name="Ellipse 50"/>
          <p:cNvSpPr/>
          <p:nvPr/>
        </p:nvSpPr>
        <p:spPr>
          <a:xfrm>
            <a:off x="76200" y="762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270" name="ZoneTexte 52"/>
          <p:cNvSpPr txBox="1">
            <a:spLocks noChangeArrowheads="1"/>
          </p:cNvSpPr>
          <p:nvPr/>
        </p:nvSpPr>
        <p:spPr bwMode="auto">
          <a:xfrm>
            <a:off x="0" y="873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8</a:t>
            </a:r>
          </a:p>
        </p:txBody>
      </p:sp>
      <p:sp>
        <p:nvSpPr>
          <p:cNvPr id="53271" name="ZoneTexte 54"/>
          <p:cNvSpPr txBox="1">
            <a:spLocks noChangeArrowheads="1"/>
          </p:cNvSpPr>
          <p:nvPr/>
        </p:nvSpPr>
        <p:spPr bwMode="auto">
          <a:xfrm>
            <a:off x="228600" y="64881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NIV 4</a:t>
            </a:r>
          </a:p>
        </p:txBody>
      </p:sp>
      <p:sp>
        <p:nvSpPr>
          <p:cNvPr id="57" name="Ellipse 56"/>
          <p:cNvSpPr/>
          <p:nvPr/>
        </p:nvSpPr>
        <p:spPr>
          <a:xfrm>
            <a:off x="228600" y="64770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273" name="ZoneTexte 57"/>
          <p:cNvSpPr txBox="1">
            <a:spLocks noChangeArrowheads="1"/>
          </p:cNvSpPr>
          <p:nvPr/>
        </p:nvSpPr>
        <p:spPr bwMode="auto">
          <a:xfrm>
            <a:off x="152400" y="64770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4</a:t>
            </a:r>
          </a:p>
        </p:txBody>
      </p:sp>
      <p:sp>
        <p:nvSpPr>
          <p:cNvPr id="53274" name="ZoneTexte 58"/>
          <p:cNvSpPr txBox="1">
            <a:spLocks noChangeArrowheads="1"/>
          </p:cNvSpPr>
          <p:nvPr/>
        </p:nvSpPr>
        <p:spPr bwMode="auto">
          <a:xfrm>
            <a:off x="152400" y="48768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5</a:t>
            </a:r>
          </a:p>
        </p:txBody>
      </p:sp>
      <p:sp>
        <p:nvSpPr>
          <p:cNvPr id="60" name="Rectangle à coins arrondis 59"/>
          <p:cNvSpPr/>
          <p:nvPr/>
        </p:nvSpPr>
        <p:spPr>
          <a:xfrm>
            <a:off x="3505200" y="76200"/>
            <a:ext cx="21336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 name="Flèche courbée vers le haut 61"/>
          <p:cNvSpPr/>
          <p:nvPr/>
        </p:nvSpPr>
        <p:spPr>
          <a:xfrm rot="16497571" flipV="1">
            <a:off x="2856707" y="119856"/>
            <a:ext cx="838200" cy="693737"/>
          </a:xfrm>
          <a:prstGeom prst="curvedUpArrow">
            <a:avLst>
              <a:gd name="adj1" fmla="val 14245"/>
              <a:gd name="adj2" fmla="val 389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66" name="Ellipse 65"/>
          <p:cNvSpPr/>
          <p:nvPr/>
        </p:nvSpPr>
        <p:spPr>
          <a:xfrm>
            <a:off x="3810000" y="6477000"/>
            <a:ext cx="1447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7" name="Ellipse 66"/>
          <p:cNvSpPr/>
          <p:nvPr/>
        </p:nvSpPr>
        <p:spPr>
          <a:xfrm>
            <a:off x="4267200" y="3657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8" name="Ellipse 67"/>
          <p:cNvSpPr/>
          <p:nvPr/>
        </p:nvSpPr>
        <p:spPr>
          <a:xfrm>
            <a:off x="4267200" y="3124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0" name="Ellipse 69"/>
          <p:cNvSpPr/>
          <p:nvPr/>
        </p:nvSpPr>
        <p:spPr>
          <a:xfrm>
            <a:off x="4267200" y="1143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1" name="Ellipse 70"/>
          <p:cNvSpPr/>
          <p:nvPr/>
        </p:nvSpPr>
        <p:spPr>
          <a:xfrm>
            <a:off x="4191000" y="5943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2" name="Ellipse 71"/>
          <p:cNvSpPr/>
          <p:nvPr/>
        </p:nvSpPr>
        <p:spPr>
          <a:xfrm>
            <a:off x="4191000" y="5410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3" name="Ellipse 72"/>
          <p:cNvSpPr/>
          <p:nvPr/>
        </p:nvSpPr>
        <p:spPr>
          <a:xfrm>
            <a:off x="4191000" y="4876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6" name="Ellipse 75"/>
          <p:cNvSpPr/>
          <p:nvPr/>
        </p:nvSpPr>
        <p:spPr>
          <a:xfrm>
            <a:off x="4267200" y="4191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7" name="Ellipse 76"/>
          <p:cNvSpPr/>
          <p:nvPr/>
        </p:nvSpPr>
        <p:spPr>
          <a:xfrm>
            <a:off x="1752600" y="2514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80" name="Ellipse 79"/>
          <p:cNvSpPr/>
          <p:nvPr/>
        </p:nvSpPr>
        <p:spPr>
          <a:xfrm>
            <a:off x="6858000" y="2514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287" name="ZoneTexte 81"/>
          <p:cNvSpPr txBox="1">
            <a:spLocks noChangeArrowheads="1"/>
          </p:cNvSpPr>
          <p:nvPr/>
        </p:nvSpPr>
        <p:spPr bwMode="auto">
          <a:xfrm>
            <a:off x="3810000" y="64881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CESS</a:t>
            </a:r>
          </a:p>
        </p:txBody>
      </p:sp>
      <p:sp>
        <p:nvSpPr>
          <p:cNvPr id="53288" name="ZoneTexte 83"/>
          <p:cNvSpPr txBox="1">
            <a:spLocks noChangeArrowheads="1"/>
          </p:cNvSpPr>
          <p:nvPr/>
        </p:nvSpPr>
        <p:spPr bwMode="auto">
          <a:xfrm>
            <a:off x="4191000" y="3124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3</a:t>
            </a:r>
          </a:p>
        </p:txBody>
      </p:sp>
      <p:sp>
        <p:nvSpPr>
          <p:cNvPr id="53289" name="ZoneTexte 84"/>
          <p:cNvSpPr txBox="1">
            <a:spLocks noChangeArrowheads="1"/>
          </p:cNvSpPr>
          <p:nvPr/>
        </p:nvSpPr>
        <p:spPr bwMode="auto">
          <a:xfrm>
            <a:off x="4191000" y="3657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2</a:t>
            </a:r>
          </a:p>
        </p:txBody>
      </p:sp>
      <p:sp>
        <p:nvSpPr>
          <p:cNvPr id="53290" name="ZoneTexte 85"/>
          <p:cNvSpPr txBox="1">
            <a:spLocks noChangeArrowheads="1"/>
          </p:cNvSpPr>
          <p:nvPr/>
        </p:nvSpPr>
        <p:spPr bwMode="auto">
          <a:xfrm>
            <a:off x="4191000" y="4191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1</a:t>
            </a:r>
          </a:p>
        </p:txBody>
      </p:sp>
      <p:sp>
        <p:nvSpPr>
          <p:cNvPr id="53291" name="ZoneTexte 86"/>
          <p:cNvSpPr txBox="1">
            <a:spLocks noChangeArrowheads="1"/>
          </p:cNvSpPr>
          <p:nvPr/>
        </p:nvSpPr>
        <p:spPr bwMode="auto">
          <a:xfrm>
            <a:off x="4191000" y="1143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MA 1</a:t>
            </a:r>
          </a:p>
        </p:txBody>
      </p:sp>
      <p:sp>
        <p:nvSpPr>
          <p:cNvPr id="90" name="Ellipse 89"/>
          <p:cNvSpPr/>
          <p:nvPr/>
        </p:nvSpPr>
        <p:spPr>
          <a:xfrm>
            <a:off x="4267200" y="609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293" name="ZoneTexte 90"/>
          <p:cNvSpPr txBox="1">
            <a:spLocks noChangeArrowheads="1"/>
          </p:cNvSpPr>
          <p:nvPr/>
        </p:nvSpPr>
        <p:spPr bwMode="auto">
          <a:xfrm>
            <a:off x="4191000" y="609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MA 2</a:t>
            </a:r>
          </a:p>
        </p:txBody>
      </p:sp>
      <p:sp>
        <p:nvSpPr>
          <p:cNvPr id="92" name="Ellipse 91"/>
          <p:cNvSpPr/>
          <p:nvPr/>
        </p:nvSpPr>
        <p:spPr>
          <a:xfrm>
            <a:off x="3886200" y="76200"/>
            <a:ext cx="1371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295" name="ZoneTexte 92"/>
          <p:cNvSpPr txBox="1">
            <a:spLocks noChangeArrowheads="1"/>
          </p:cNvSpPr>
          <p:nvPr/>
        </p:nvSpPr>
        <p:spPr bwMode="auto">
          <a:xfrm>
            <a:off x="3810000" y="76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DOCTORAT</a:t>
            </a:r>
          </a:p>
        </p:txBody>
      </p:sp>
      <p:sp>
        <p:nvSpPr>
          <p:cNvPr id="53296" name="ZoneTexte 93"/>
          <p:cNvSpPr txBox="1">
            <a:spLocks noChangeArrowheads="1"/>
          </p:cNvSpPr>
          <p:nvPr/>
        </p:nvSpPr>
        <p:spPr bwMode="auto">
          <a:xfrm>
            <a:off x="6781800" y="2514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Sp</a:t>
            </a:r>
          </a:p>
        </p:txBody>
      </p:sp>
      <p:sp>
        <p:nvSpPr>
          <p:cNvPr id="53297" name="ZoneTexte 94"/>
          <p:cNvSpPr txBox="1">
            <a:spLocks noChangeArrowheads="1"/>
          </p:cNvSpPr>
          <p:nvPr/>
        </p:nvSpPr>
        <p:spPr bwMode="auto">
          <a:xfrm>
            <a:off x="1676400" y="25257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Cs</a:t>
            </a:r>
          </a:p>
        </p:txBody>
      </p:sp>
      <p:sp>
        <p:nvSpPr>
          <p:cNvPr id="96" name="Flèche vers le haut 95"/>
          <p:cNvSpPr/>
          <p:nvPr/>
        </p:nvSpPr>
        <p:spPr>
          <a:xfrm rot="17928851">
            <a:off x="3143251" y="2368550"/>
            <a:ext cx="317500" cy="1101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97" name="Flèche vers le haut 96"/>
          <p:cNvSpPr/>
          <p:nvPr/>
        </p:nvSpPr>
        <p:spPr>
          <a:xfrm rot="3758152">
            <a:off x="5705475" y="2489200"/>
            <a:ext cx="336550" cy="952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300" name="ZoneTexte 99"/>
          <p:cNvSpPr txBox="1">
            <a:spLocks noChangeArrowheads="1"/>
          </p:cNvSpPr>
          <p:nvPr/>
        </p:nvSpPr>
        <p:spPr bwMode="auto">
          <a:xfrm>
            <a:off x="4114800" y="5943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1</a:t>
            </a:r>
          </a:p>
        </p:txBody>
      </p:sp>
      <p:sp>
        <p:nvSpPr>
          <p:cNvPr id="53301" name="ZoneTexte 100"/>
          <p:cNvSpPr txBox="1">
            <a:spLocks noChangeArrowheads="1"/>
          </p:cNvSpPr>
          <p:nvPr/>
        </p:nvSpPr>
        <p:spPr bwMode="auto">
          <a:xfrm>
            <a:off x="4114800" y="5410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2</a:t>
            </a:r>
          </a:p>
        </p:txBody>
      </p:sp>
      <p:sp>
        <p:nvSpPr>
          <p:cNvPr id="53302" name="ZoneTexte 101"/>
          <p:cNvSpPr txBox="1">
            <a:spLocks noChangeArrowheads="1"/>
          </p:cNvSpPr>
          <p:nvPr/>
        </p:nvSpPr>
        <p:spPr bwMode="auto">
          <a:xfrm>
            <a:off x="4114800" y="4876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3</a:t>
            </a:r>
          </a:p>
        </p:txBody>
      </p:sp>
      <p:sp>
        <p:nvSpPr>
          <p:cNvPr id="115" name="Explosion 1 114"/>
          <p:cNvSpPr/>
          <p:nvPr/>
        </p:nvSpPr>
        <p:spPr>
          <a:xfrm>
            <a:off x="6019800" y="3124200"/>
            <a:ext cx="3124200" cy="16002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304" name="ZoneTexte 115"/>
          <p:cNvSpPr txBox="1">
            <a:spLocks noChangeArrowheads="1"/>
          </p:cNvSpPr>
          <p:nvPr/>
        </p:nvSpPr>
        <p:spPr bwMode="auto">
          <a:xfrm>
            <a:off x="5943600" y="3635375"/>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000"/>
              <a:t>Passerelle BI&gt;BSI</a:t>
            </a:r>
          </a:p>
          <a:p>
            <a:pPr algn="ctr" eaLnBrk="1" hangingPunct="1">
              <a:spcBef>
                <a:spcPct val="0"/>
              </a:spcBef>
              <a:buClrTx/>
              <a:buSzTx/>
              <a:buFontTx/>
              <a:buNone/>
            </a:pPr>
            <a:r>
              <a:rPr lang="fr-BE" altLang="fr-FR" sz="2000"/>
              <a:t>… en 3 ans</a:t>
            </a:r>
            <a:endParaRPr lang="fr-BE" altLang="fr-FR" sz="1800"/>
          </a:p>
        </p:txBody>
      </p:sp>
      <p:sp>
        <p:nvSpPr>
          <p:cNvPr id="53305" name="ZoneTexte 116"/>
          <p:cNvSpPr txBox="1">
            <a:spLocks noChangeArrowheads="1"/>
          </p:cNvSpPr>
          <p:nvPr/>
        </p:nvSpPr>
        <p:spPr bwMode="auto">
          <a:xfrm>
            <a:off x="0" y="609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7</a:t>
            </a:r>
          </a:p>
        </p:txBody>
      </p:sp>
      <p:sp>
        <p:nvSpPr>
          <p:cNvPr id="53306" name="ZoneTexte 117"/>
          <p:cNvSpPr txBox="1">
            <a:spLocks noChangeArrowheads="1"/>
          </p:cNvSpPr>
          <p:nvPr/>
        </p:nvSpPr>
        <p:spPr bwMode="auto">
          <a:xfrm>
            <a:off x="6096000" y="8334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MASTER</a:t>
            </a:r>
          </a:p>
        </p:txBody>
      </p:sp>
      <p:sp>
        <p:nvSpPr>
          <p:cNvPr id="53307" name="ZoneTexte 118"/>
          <p:cNvSpPr txBox="1">
            <a:spLocks noChangeArrowheads="1"/>
          </p:cNvSpPr>
          <p:nvPr/>
        </p:nvSpPr>
        <p:spPr bwMode="auto">
          <a:xfrm>
            <a:off x="3810000" y="22098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BACHELOR</a:t>
            </a:r>
          </a:p>
        </p:txBody>
      </p:sp>
      <p:sp>
        <p:nvSpPr>
          <p:cNvPr id="53308" name="ZoneTexte 119"/>
          <p:cNvSpPr txBox="1">
            <a:spLocks noChangeArrowheads="1"/>
          </p:cNvSpPr>
          <p:nvPr/>
        </p:nvSpPr>
        <p:spPr bwMode="auto">
          <a:xfrm>
            <a:off x="914400" y="28956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600" b="1">
                <a:latin typeface="Arial Narrow" panose="020B0606020202030204" pitchFamily="34" charset="0"/>
              </a:rPr>
              <a:t>Cadre de santé</a:t>
            </a:r>
            <a:endParaRPr lang="fr-BE" altLang="fr-FR" sz="2400" b="1">
              <a:latin typeface="Arial Narrow" panose="020B0606020202030204" pitchFamily="34" charset="0"/>
            </a:endParaRPr>
          </a:p>
        </p:txBody>
      </p:sp>
      <p:sp>
        <p:nvSpPr>
          <p:cNvPr id="53309" name="ZoneTexte 120"/>
          <p:cNvSpPr txBox="1">
            <a:spLocks noChangeArrowheads="1"/>
          </p:cNvSpPr>
          <p:nvPr/>
        </p:nvSpPr>
        <p:spPr bwMode="auto">
          <a:xfrm>
            <a:off x="4343400" y="25908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BSI</a:t>
            </a:r>
          </a:p>
        </p:txBody>
      </p:sp>
      <p:sp>
        <p:nvSpPr>
          <p:cNvPr id="53310" name="ZoneTexte 121"/>
          <p:cNvSpPr txBox="1">
            <a:spLocks noChangeArrowheads="1"/>
          </p:cNvSpPr>
          <p:nvPr/>
        </p:nvSpPr>
        <p:spPr bwMode="auto">
          <a:xfrm>
            <a:off x="6019800" y="28956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600" b="1">
                <a:latin typeface="Arial Narrow" panose="020B0606020202030204" pitchFamily="34" charset="0"/>
              </a:rPr>
              <a:t>Spécialités infirmières</a:t>
            </a:r>
            <a:endParaRPr lang="fr-BE" altLang="fr-FR" sz="2400" b="1">
              <a:latin typeface="Arial Narrow" panose="020B0606020202030204" pitchFamily="34" charset="0"/>
            </a:endParaRPr>
          </a:p>
        </p:txBody>
      </p:sp>
      <p:sp>
        <p:nvSpPr>
          <p:cNvPr id="124" name="Parchemin horizontal 123"/>
          <p:cNvSpPr/>
          <p:nvPr/>
        </p:nvSpPr>
        <p:spPr>
          <a:xfrm>
            <a:off x="762000" y="0"/>
            <a:ext cx="838200" cy="457200"/>
          </a:xfrm>
          <a:prstGeom prst="horizontalScroll">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312" name="ZoneTexte 124"/>
          <p:cNvSpPr txBox="1">
            <a:spLocks noChangeArrowheads="1"/>
          </p:cNvSpPr>
          <p:nvPr/>
        </p:nvSpPr>
        <p:spPr bwMode="auto">
          <a:xfrm>
            <a:off x="8382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400" b="1">
                <a:solidFill>
                  <a:schemeClr val="bg1"/>
                </a:solidFill>
              </a:rPr>
              <a:t>CEC</a:t>
            </a:r>
            <a:endParaRPr lang="fr-BE" altLang="fr-FR" sz="1800" b="1">
              <a:solidFill>
                <a:schemeClr val="bg1"/>
              </a:solidFill>
            </a:endParaRPr>
          </a:p>
        </p:txBody>
      </p:sp>
      <p:sp>
        <p:nvSpPr>
          <p:cNvPr id="53313" name="ZoneTexte 127"/>
          <p:cNvSpPr txBox="1">
            <a:spLocks noChangeArrowheads="1"/>
          </p:cNvSpPr>
          <p:nvPr/>
        </p:nvSpPr>
        <p:spPr bwMode="auto">
          <a:xfrm>
            <a:off x="304800" y="771525"/>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800" b="1">
                <a:solidFill>
                  <a:srgbClr val="FF0000"/>
                </a:solidFill>
                <a:latin typeface="Arial Narrow" panose="020B0606020202030204" pitchFamily="34" charset="0"/>
              </a:rPr>
              <a:t>Universités</a:t>
            </a:r>
            <a:endParaRPr lang="fr-BE" altLang="fr-FR" sz="2400" b="1">
              <a:solidFill>
                <a:srgbClr val="FF0000"/>
              </a:solidFill>
              <a:latin typeface="Arial Narrow" panose="020B0606020202030204" pitchFamily="34" charset="0"/>
            </a:endParaRPr>
          </a:p>
        </p:txBody>
      </p:sp>
      <p:sp>
        <p:nvSpPr>
          <p:cNvPr id="53314" name="ZoneTexte 128"/>
          <p:cNvSpPr txBox="1">
            <a:spLocks noChangeArrowheads="1"/>
          </p:cNvSpPr>
          <p:nvPr/>
        </p:nvSpPr>
        <p:spPr bwMode="auto">
          <a:xfrm>
            <a:off x="914400" y="32004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800" b="1">
                <a:solidFill>
                  <a:srgbClr val="FF0000"/>
                </a:solidFill>
                <a:latin typeface="Arial Narrow" panose="020B0606020202030204" pitchFamily="34" charset="0"/>
              </a:rPr>
              <a:t>Hautes Ecoles</a:t>
            </a:r>
            <a:endParaRPr lang="fr-BE" altLang="fr-FR" sz="1800" b="1">
              <a:solidFill>
                <a:srgbClr val="FF0000"/>
              </a:solidFill>
              <a:latin typeface="Arial Narrow" panose="020B0606020202030204" pitchFamily="34" charset="0"/>
            </a:endParaRPr>
          </a:p>
        </p:txBody>
      </p:sp>
      <p:sp>
        <p:nvSpPr>
          <p:cNvPr id="131" name="Pensées 130"/>
          <p:cNvSpPr/>
          <p:nvPr/>
        </p:nvSpPr>
        <p:spPr>
          <a:xfrm>
            <a:off x="914400" y="4038600"/>
            <a:ext cx="2286000" cy="1219200"/>
          </a:xfrm>
          <a:prstGeom prst="cloudCallout">
            <a:avLst>
              <a:gd name="adj1" fmla="val -91883"/>
              <a:gd name="adj2" fmla="val 15892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316" name="ZoneTexte 131"/>
          <p:cNvSpPr txBox="1">
            <a:spLocks noChangeArrowheads="1"/>
          </p:cNvSpPr>
          <p:nvPr/>
        </p:nvSpPr>
        <p:spPr bwMode="auto">
          <a:xfrm>
            <a:off x="1143000" y="42672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800" b="1">
                <a:solidFill>
                  <a:srgbClr val="000099"/>
                </a:solidFill>
                <a:latin typeface="Aharoni" pitchFamily="2" charset="-79"/>
                <a:ea typeface="Batang" pitchFamily="18" charset="-127"/>
                <a:cs typeface="Aharoni" pitchFamily="2" charset="-79"/>
              </a:rPr>
              <a:t>ACTUEL …</a:t>
            </a:r>
            <a:endParaRPr lang="fr-BE" altLang="fr-FR" sz="1800" b="1">
              <a:solidFill>
                <a:srgbClr val="000099"/>
              </a:solidFill>
              <a:latin typeface="Aharoni" pitchFamily="2" charset="-79"/>
              <a:ea typeface="Batang" pitchFamily="18" charset="-127"/>
              <a:cs typeface="Aharoni" pitchFamily="2" charset="-79"/>
            </a:endParaRPr>
          </a:p>
        </p:txBody>
      </p:sp>
      <p:sp>
        <p:nvSpPr>
          <p:cNvPr id="134" name="Flèche courbée vers le haut 133"/>
          <p:cNvSpPr/>
          <p:nvPr/>
        </p:nvSpPr>
        <p:spPr>
          <a:xfrm rot="20135485">
            <a:off x="5559425" y="4652963"/>
            <a:ext cx="2125663" cy="811212"/>
          </a:xfrm>
          <a:prstGeom prst="curvedUpArrow">
            <a:avLst>
              <a:gd name="adj1" fmla="val 14245"/>
              <a:gd name="adj2" fmla="val 38987"/>
              <a:gd name="adj3" fmla="val 25000"/>
            </a:avLst>
          </a:prstGeom>
          <a:solidFill>
            <a:srgbClr val="FCD7B2"/>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135" name="Rectangle à coins arrondis 134"/>
          <p:cNvSpPr/>
          <p:nvPr/>
        </p:nvSpPr>
        <p:spPr>
          <a:xfrm>
            <a:off x="3505200" y="1676400"/>
            <a:ext cx="2133600" cy="3810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319" name="ZoneTexte 135"/>
          <p:cNvSpPr txBox="1">
            <a:spLocks noChangeArrowheads="1"/>
          </p:cNvSpPr>
          <p:nvPr/>
        </p:nvSpPr>
        <p:spPr bwMode="auto">
          <a:xfrm>
            <a:off x="3505200" y="16764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000" b="1"/>
              <a:t>      Passerelle</a:t>
            </a:r>
            <a:endParaRPr lang="fr-BE" altLang="fr-FR" sz="1800" b="1"/>
          </a:p>
        </p:txBody>
      </p:sp>
      <p:sp>
        <p:nvSpPr>
          <p:cNvPr id="137" name="Flèche vers le haut 136"/>
          <p:cNvSpPr/>
          <p:nvPr/>
        </p:nvSpPr>
        <p:spPr>
          <a:xfrm>
            <a:off x="3813175" y="1828800"/>
            <a:ext cx="301625" cy="1360488"/>
          </a:xfrm>
          <a:prstGeom prst="upArrow">
            <a:avLst>
              <a:gd name="adj1" fmla="val 578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38" name="Flèche vers le haut 137"/>
          <p:cNvSpPr/>
          <p:nvPr/>
        </p:nvSpPr>
        <p:spPr>
          <a:xfrm rot="19436966">
            <a:off x="5710238" y="1731963"/>
            <a:ext cx="325437" cy="1085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40" name="Flèche vers le haut 139"/>
          <p:cNvSpPr/>
          <p:nvPr/>
        </p:nvSpPr>
        <p:spPr>
          <a:xfrm rot="3032320">
            <a:off x="3052763" y="1690688"/>
            <a:ext cx="334962" cy="1052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41" name="Flèche courbée vers le haut 140"/>
          <p:cNvSpPr/>
          <p:nvPr/>
        </p:nvSpPr>
        <p:spPr>
          <a:xfrm rot="18625006" flipV="1">
            <a:off x="2102644" y="1453357"/>
            <a:ext cx="1660525" cy="890587"/>
          </a:xfrm>
          <a:prstGeom prst="curvedUpArrow">
            <a:avLst>
              <a:gd name="adj1" fmla="val 14245"/>
              <a:gd name="adj2" fmla="val 38987"/>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142" name="Flèche courbée vers le haut 141"/>
          <p:cNvSpPr/>
          <p:nvPr/>
        </p:nvSpPr>
        <p:spPr>
          <a:xfrm rot="13991505">
            <a:off x="5466557" y="1310481"/>
            <a:ext cx="1524000" cy="1068387"/>
          </a:xfrm>
          <a:prstGeom prst="curvedUpArrow">
            <a:avLst>
              <a:gd name="adj1" fmla="val 14245"/>
              <a:gd name="adj2" fmla="val 38987"/>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53325" name="ZoneTexte 142"/>
          <p:cNvSpPr txBox="1">
            <a:spLocks noChangeArrowheads="1"/>
          </p:cNvSpPr>
          <p:nvPr/>
        </p:nvSpPr>
        <p:spPr bwMode="auto">
          <a:xfrm>
            <a:off x="5791200" y="1600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800" b="1"/>
              <a:t>+ VAE</a:t>
            </a:r>
          </a:p>
        </p:txBody>
      </p:sp>
      <p:sp>
        <p:nvSpPr>
          <p:cNvPr id="53326" name="ZoneTexte 143"/>
          <p:cNvSpPr txBox="1">
            <a:spLocks noChangeArrowheads="1"/>
          </p:cNvSpPr>
          <p:nvPr/>
        </p:nvSpPr>
        <p:spPr bwMode="auto">
          <a:xfrm>
            <a:off x="2438400" y="16002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1800" b="1"/>
              <a:t>+ VAE</a:t>
            </a:r>
          </a:p>
        </p:txBody>
      </p:sp>
      <p:sp>
        <p:nvSpPr>
          <p:cNvPr id="53327" name="ZoneTexte 145"/>
          <p:cNvSpPr txBox="1">
            <a:spLocks noChangeArrowheads="1"/>
          </p:cNvSpPr>
          <p:nvPr/>
        </p:nvSpPr>
        <p:spPr bwMode="auto">
          <a:xfrm>
            <a:off x="381000" y="5715000"/>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800" b="1">
                <a:solidFill>
                  <a:srgbClr val="FF0000"/>
                </a:solidFill>
                <a:latin typeface="Arial Narrow" panose="020B0606020202030204" pitchFamily="34" charset="0"/>
              </a:rPr>
              <a:t>EPSC – 4</a:t>
            </a:r>
            <a:r>
              <a:rPr lang="fr-BE" altLang="fr-FR" sz="2800" b="1" baseline="30000">
                <a:solidFill>
                  <a:srgbClr val="FF0000"/>
                </a:solidFill>
                <a:latin typeface="Arial Narrow" panose="020B0606020202030204" pitchFamily="34" charset="0"/>
              </a:rPr>
              <a:t>ème</a:t>
            </a:r>
            <a:r>
              <a:rPr lang="fr-BE" altLang="fr-FR" sz="2800" b="1">
                <a:solidFill>
                  <a:srgbClr val="FF0000"/>
                </a:solidFill>
                <a:latin typeface="Arial Narrow" panose="020B0606020202030204" pitchFamily="34" charset="0"/>
              </a:rPr>
              <a:t> degré </a:t>
            </a:r>
            <a:endParaRPr lang="fr-BE" altLang="fr-FR" sz="1800" b="1">
              <a:solidFill>
                <a:srgbClr val="FF0000"/>
              </a:solidFill>
              <a:latin typeface="Arial Narrow" panose="020B0606020202030204" pitchFamily="34" charset="0"/>
            </a:endParaRPr>
          </a:p>
        </p:txBody>
      </p:sp>
      <p:sp>
        <p:nvSpPr>
          <p:cNvPr id="147" name="Rectangle à coins arrondis 146"/>
          <p:cNvSpPr/>
          <p:nvPr/>
        </p:nvSpPr>
        <p:spPr>
          <a:xfrm>
            <a:off x="5562600" y="6477000"/>
            <a:ext cx="2133600" cy="381000"/>
          </a:xfrm>
          <a:prstGeom prst="roundRect">
            <a:avLst/>
          </a:prstGeom>
          <a:solidFill>
            <a:srgbClr val="F7C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3329" name="ZoneTexte 147"/>
          <p:cNvSpPr txBox="1">
            <a:spLocks noChangeArrowheads="1"/>
          </p:cNvSpPr>
          <p:nvPr/>
        </p:nvSpPr>
        <p:spPr bwMode="auto">
          <a:xfrm>
            <a:off x="5486400" y="6488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t>Aide-soignant</a:t>
            </a:r>
          </a:p>
        </p:txBody>
      </p:sp>
      <p:sp>
        <p:nvSpPr>
          <p:cNvPr id="53330" name="ZoneTexte 148"/>
          <p:cNvSpPr txBox="1">
            <a:spLocks noChangeArrowheads="1"/>
          </p:cNvSpPr>
          <p:nvPr/>
        </p:nvSpPr>
        <p:spPr bwMode="auto">
          <a:xfrm>
            <a:off x="6019800" y="56388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BREVET INFIRMIER</a:t>
            </a:r>
          </a:p>
        </p:txBody>
      </p:sp>
      <p:sp>
        <p:nvSpPr>
          <p:cNvPr id="88" name="Espace réservé du numéro de diapositive 87"/>
          <p:cNvSpPr txBox="1">
            <a:spLocks noGrp="1"/>
          </p:cNvSpPr>
          <p:nvPr/>
        </p:nvSpPr>
        <p:spPr bwMode="auto">
          <a:xfrm>
            <a:off x="6553200" y="6248400"/>
            <a:ext cx="2133600" cy="476250"/>
          </a:xfrm>
          <a:prstGeom prst="rect">
            <a:avLst/>
          </a:prstGeom>
          <a:noFill/>
          <a:ln>
            <a:miter lim="800000"/>
            <a:headEnd/>
            <a:tailEnd/>
          </a:ln>
        </p:spPr>
        <p:txBody>
          <a:bodyPr anchor="b"/>
          <a:lstStyle/>
          <a:p>
            <a:pPr algn="r" eaLnBrk="1" hangingPunct="1">
              <a:defRPr/>
            </a:pPr>
            <a:fld id="{5253DE5A-7EFA-48EF-B2E7-4E5A50E777C9}" type="slidenum">
              <a:rPr lang="fr-FR" sz="1400">
                <a:effectLst>
                  <a:outerShdw blurRad="38100" dist="38100" dir="2700000" algn="tl">
                    <a:srgbClr val="FFFFFF"/>
                  </a:outerShdw>
                </a:effectLst>
                <a:latin typeface="Arial" charset="0"/>
                <a:cs typeface="+mn-cs"/>
              </a:rPr>
              <a:pPr algn="r" eaLnBrk="1" hangingPunct="1">
                <a:defRPr/>
              </a:pPr>
              <a:t>46</a:t>
            </a:fld>
            <a:endParaRPr lang="fr-FR" sz="1400">
              <a:effectLst>
                <a:outerShdw blurRad="38100" dist="38100" dir="2700000" algn="tl">
                  <a:srgbClr val="FFFFFF"/>
                </a:outerShdw>
              </a:effectLst>
              <a:latin typeface="Arial" charset="0"/>
              <a:cs typeface="+mn-cs"/>
            </a:endParaRPr>
          </a:p>
        </p:txBody>
      </p:sp>
      <p:pic>
        <p:nvPicPr>
          <p:cNvPr id="53332" name="Image 84" descr="A:\nicole\FNIB\Agora\Photos pour Agora\LOGOS\LOGO FNIB\Logo_FNIB transpar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76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txBox="1">
            <a:spLocks noGrp="1"/>
          </p:cNvSpPr>
          <p:nvPr/>
        </p:nvSpPr>
        <p:spPr bwMode="auto">
          <a:xfrm>
            <a:off x="5867400" y="0"/>
            <a:ext cx="2590800" cy="476250"/>
          </a:xfrm>
          <a:prstGeom prst="rect">
            <a:avLst/>
          </a:prstGeom>
          <a:noFill/>
          <a:ln>
            <a:miter lim="800000"/>
            <a:headEnd/>
            <a:tailEnd/>
          </a:ln>
        </p:spPr>
        <p:txBody>
          <a:bodyPr anchor="b"/>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Photographie de l'enseignement</a:t>
            </a:r>
          </a:p>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en soins infirmiers - Congrès AISPN 091115 TL</a:t>
            </a:r>
            <a:endParaRPr lang="fr-FR"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304800" y="1752600"/>
            <a:ext cx="8610600" cy="3581400"/>
          </a:xfrm>
        </p:spPr>
        <p:txBody>
          <a:bodyPr/>
          <a:lstStyle/>
          <a:p>
            <a:pPr algn="l">
              <a:defRPr/>
            </a:pPr>
            <a:r>
              <a:rPr lang="fr-BE" b="1" dirty="0" smtClean="0">
                <a:solidFill>
                  <a:srgbClr val="0070C0"/>
                </a:solidFill>
              </a:rPr>
              <a:t>Formation infirmière</a:t>
            </a:r>
            <a:br>
              <a:rPr lang="fr-BE" b="1" dirty="0" smtClean="0">
                <a:solidFill>
                  <a:srgbClr val="0070C0"/>
                </a:solidFill>
              </a:rPr>
            </a:br>
            <a:r>
              <a:rPr lang="fr-BE" b="1" dirty="0" smtClean="0">
                <a:solidFill>
                  <a:srgbClr val="0070C0"/>
                </a:solidFill>
              </a:rPr>
              <a:t/>
            </a:r>
            <a:br>
              <a:rPr lang="fr-BE" b="1" dirty="0" smtClean="0">
                <a:solidFill>
                  <a:srgbClr val="0070C0"/>
                </a:solidFill>
              </a:rPr>
            </a:br>
            <a:r>
              <a:rPr lang="fr-BE" b="1" dirty="0" smtClean="0">
                <a:solidFill>
                  <a:srgbClr val="0070C0"/>
                </a:solidFill>
              </a:rPr>
              <a:t>	Situation souhaitée … </a:t>
            </a:r>
            <a:br>
              <a:rPr lang="fr-BE" b="1" dirty="0" smtClean="0">
                <a:solidFill>
                  <a:srgbClr val="0070C0"/>
                </a:solidFill>
              </a:rPr>
            </a:br>
            <a:r>
              <a:rPr lang="fr-BE" sz="1600" b="1" dirty="0" smtClean="0">
                <a:solidFill>
                  <a:srgbClr val="0070C0"/>
                </a:solidFill>
              </a:rPr>
              <a:t/>
            </a:r>
            <a:br>
              <a:rPr lang="fr-BE" sz="1600" b="1" dirty="0" smtClean="0">
                <a:solidFill>
                  <a:srgbClr val="0070C0"/>
                </a:solidFill>
              </a:rPr>
            </a:br>
            <a:r>
              <a:rPr lang="fr-BE" sz="1600" b="1" dirty="0" smtClean="0">
                <a:solidFill>
                  <a:srgbClr val="0070C0"/>
                </a:solidFill>
              </a:rPr>
              <a:t>		</a:t>
            </a:r>
            <a:r>
              <a:rPr lang="fr-BE" sz="3600" b="1" dirty="0" smtClean="0">
                <a:solidFill>
                  <a:srgbClr val="00B0F0"/>
                </a:solidFill>
              </a:rPr>
              <a:t>dans le cadre d’une 						réforme structurelle</a:t>
            </a:r>
            <a:endParaRPr lang="fr-BE" b="1" dirty="0">
              <a:solidFill>
                <a:srgbClr val="00B0F0"/>
              </a:solidFill>
            </a:endParaRPr>
          </a:p>
        </p:txBody>
      </p:sp>
      <p:sp>
        <p:nvSpPr>
          <p:cNvPr id="6" name="Espace réservé du numéro de diapositive 5"/>
          <p:cNvSpPr>
            <a:spLocks noGrp="1"/>
          </p:cNvSpPr>
          <p:nvPr>
            <p:ph type="sldNum" sz="quarter" idx="12"/>
          </p:nvPr>
        </p:nvSpPr>
        <p:spPr/>
        <p:txBody>
          <a:bodyPr/>
          <a:lstStyle/>
          <a:p>
            <a:pPr>
              <a:defRPr/>
            </a:pPr>
            <a:fld id="{713EEF3A-3297-4B2B-B519-2B7D0236C434}" type="slidenum">
              <a:rPr lang="fr-FR" smtClean="0"/>
              <a:pPr>
                <a:defRPr/>
              </a:pPr>
              <a:t>47</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42FDDEA1-0804-422F-8EAC-9EC4261DCCCF}" type="slidenum">
              <a:rPr lang="fr-FR"/>
              <a:pPr>
                <a:defRPr/>
              </a:pPr>
              <a:t>48</a:t>
            </a:fld>
            <a:endParaRPr lang="fr-FR"/>
          </a:p>
        </p:txBody>
      </p:sp>
      <p:sp>
        <p:nvSpPr>
          <p:cNvPr id="55299" name="Titre 1"/>
          <p:cNvSpPr>
            <a:spLocks noGrp="1"/>
          </p:cNvSpPr>
          <p:nvPr>
            <p:ph type="title"/>
          </p:nvPr>
        </p:nvSpPr>
        <p:spPr>
          <a:xfrm>
            <a:off x="0" y="0"/>
            <a:ext cx="9144000" cy="990600"/>
          </a:xfrm>
        </p:spPr>
        <p:txBody>
          <a:bodyPr/>
          <a:lstStyle/>
          <a:p>
            <a:r>
              <a:rPr lang="fr-BE" altLang="fr-FR" sz="2800" b="1" smtClean="0">
                <a:solidFill>
                  <a:srgbClr val="0070C0"/>
                </a:solidFill>
                <a:effectLst/>
                <a:latin typeface="Arial Narrow" panose="020B0606020202030204" pitchFamily="34" charset="0"/>
              </a:rPr>
              <a:t>Recommandations pour déterminer les profils et différencier les fonctions en tenant compte du Cadre européen de Certification</a:t>
            </a:r>
          </a:p>
        </p:txBody>
      </p:sp>
      <p:sp>
        <p:nvSpPr>
          <p:cNvPr id="55300" name="Espace réservé du contenu 2"/>
          <p:cNvSpPr>
            <a:spLocks noGrp="1"/>
          </p:cNvSpPr>
          <p:nvPr>
            <p:ph idx="1"/>
          </p:nvPr>
        </p:nvSpPr>
        <p:spPr>
          <a:xfrm>
            <a:off x="152400" y="1066800"/>
            <a:ext cx="8991600" cy="5334000"/>
          </a:xfrm>
        </p:spPr>
        <p:txBody>
          <a:bodyPr/>
          <a:lstStyle/>
          <a:p>
            <a:r>
              <a:rPr lang="fr-BE" altLang="fr-FR" sz="2400" b="1" smtClean="0">
                <a:solidFill>
                  <a:srgbClr val="FF3300"/>
                </a:solidFill>
                <a:effectLst/>
                <a:latin typeface="Arial Narrow" panose="020B0606020202030204" pitchFamily="34" charset="0"/>
              </a:rPr>
              <a:t>Niveau 5 : Brevet d’enseignement supérieur (BES) :</a:t>
            </a:r>
          </a:p>
          <a:p>
            <a:pPr lvl="1"/>
            <a:r>
              <a:rPr lang="fr-BE" altLang="fr-FR" sz="2400" b="1" smtClean="0">
                <a:solidFill>
                  <a:srgbClr val="0070C0"/>
                </a:solidFill>
                <a:effectLst/>
                <a:latin typeface="Arial Narrow" panose="020B0606020202030204" pitchFamily="34" charset="0"/>
              </a:rPr>
              <a:t>Création de l’Assistant en soins infirmiers (ASI) en deux ans</a:t>
            </a:r>
            <a:r>
              <a:rPr lang="fr-BE" altLang="fr-FR" sz="2400" smtClean="0">
                <a:solidFill>
                  <a:srgbClr val="0070C0"/>
                </a:solidFill>
                <a:effectLst/>
                <a:latin typeface="Arial Narrow" panose="020B0606020202030204" pitchFamily="34" charset="0"/>
              </a:rPr>
              <a:t> avec la possibilité en cours ou à l’issue de la formation à:</a:t>
            </a:r>
          </a:p>
          <a:p>
            <a:pPr lvl="2"/>
            <a:r>
              <a:rPr lang="fr-BE" altLang="fr-FR" sz="2000" b="1" smtClean="0">
                <a:effectLst/>
                <a:latin typeface="Arial Narrow" panose="020B0606020202030204" pitchFamily="34" charset="0"/>
              </a:rPr>
              <a:t>Accès direct en 1</a:t>
            </a:r>
            <a:r>
              <a:rPr lang="fr-BE" altLang="fr-FR" sz="2000" b="1" baseline="30000" smtClean="0">
                <a:effectLst/>
                <a:latin typeface="Arial Narrow" panose="020B0606020202030204" pitchFamily="34" charset="0"/>
              </a:rPr>
              <a:t>ère</a:t>
            </a:r>
            <a:r>
              <a:rPr lang="fr-BE" altLang="fr-FR" sz="2000" b="1" smtClean="0">
                <a:effectLst/>
                <a:latin typeface="Arial Narrow" panose="020B0606020202030204" pitchFamily="34" charset="0"/>
              </a:rPr>
              <a:t> année de Bachelier en soins infirmiers</a:t>
            </a:r>
            <a:r>
              <a:rPr lang="fr-BE" altLang="fr-FR" sz="2000" smtClean="0">
                <a:effectLst/>
                <a:latin typeface="Arial Narrow" panose="020B0606020202030204" pitchFamily="34" charset="0"/>
              </a:rPr>
              <a:t> avec possibilité de VAE (valorisation des acquis d’apprentissage)</a:t>
            </a:r>
          </a:p>
          <a:p>
            <a:pPr lvl="2"/>
            <a:r>
              <a:rPr lang="fr-BE" altLang="fr-FR" sz="2000" b="1" smtClean="0">
                <a:effectLst/>
                <a:latin typeface="Arial Narrow" panose="020B0606020202030204" pitchFamily="34" charset="0"/>
              </a:rPr>
              <a:t>Accès au Brevet de transport médico-sanitaire </a:t>
            </a:r>
            <a:r>
              <a:rPr lang="fr-BE" altLang="fr-FR" sz="2000" smtClean="0">
                <a:effectLst/>
                <a:latin typeface="Arial Narrow" panose="020B0606020202030204" pitchFamily="34" charset="0"/>
              </a:rPr>
              <a:t>(TMS) après la 1</a:t>
            </a:r>
            <a:r>
              <a:rPr lang="fr-BE" altLang="fr-FR" sz="2000" baseline="30000" smtClean="0">
                <a:effectLst/>
                <a:latin typeface="Arial Narrow" panose="020B0606020202030204" pitchFamily="34" charset="0"/>
              </a:rPr>
              <a:t>ère</a:t>
            </a:r>
            <a:r>
              <a:rPr lang="fr-BE" altLang="fr-FR" sz="2000" smtClean="0">
                <a:effectLst/>
                <a:latin typeface="Arial Narrow" panose="020B0606020202030204" pitchFamily="34" charset="0"/>
              </a:rPr>
              <a:t> année d’ASI</a:t>
            </a:r>
          </a:p>
          <a:p>
            <a:pPr lvl="2"/>
            <a:r>
              <a:rPr lang="fr-BE" altLang="fr-FR" sz="2000" b="1" smtClean="0">
                <a:effectLst/>
                <a:latin typeface="Arial Narrow" panose="020B0606020202030204" pitchFamily="34" charset="0"/>
              </a:rPr>
              <a:t>Accès au Brevet d’Aide médicale urgente</a:t>
            </a:r>
            <a:r>
              <a:rPr lang="fr-BE" altLang="fr-FR" sz="2000" smtClean="0">
                <a:effectLst/>
                <a:latin typeface="Arial Narrow" panose="020B0606020202030204" pitchFamily="34" charset="0"/>
              </a:rPr>
              <a:t> (AMU) pour  les secouristes-ambulanciers après la 2</a:t>
            </a:r>
            <a:r>
              <a:rPr lang="fr-BE" altLang="fr-FR" sz="2000" baseline="30000" smtClean="0">
                <a:effectLst/>
                <a:latin typeface="Arial Narrow" panose="020B0606020202030204" pitchFamily="34" charset="0"/>
              </a:rPr>
              <a:t>ème</a:t>
            </a:r>
            <a:r>
              <a:rPr lang="fr-BE" altLang="fr-FR" sz="2000" smtClean="0">
                <a:effectLst/>
                <a:latin typeface="Arial Narrow" panose="020B0606020202030204" pitchFamily="34" charset="0"/>
              </a:rPr>
              <a:t> année d’ASI (AR n°78 – décembre 2008)</a:t>
            </a:r>
          </a:p>
          <a:p>
            <a:pPr lvl="3"/>
            <a:r>
              <a:rPr lang="fr-BE" altLang="fr-FR" sz="1800" smtClean="0">
                <a:effectLst/>
                <a:latin typeface="Arial Narrow" panose="020B0606020202030204" pitchFamily="34" charset="0"/>
              </a:rPr>
              <a:t>Toutefois, pour le secouriste-ambulancier, possibilité d’envisager un tronc commun avec possibilités de formations complémentaires différenciées (TMS, AMU, NBC, KTA, …)</a:t>
            </a:r>
          </a:p>
          <a:p>
            <a:pPr lvl="2"/>
            <a:r>
              <a:rPr lang="fr-BE" altLang="fr-FR" sz="2000" b="1" smtClean="0">
                <a:effectLst/>
                <a:latin typeface="Arial Narrow" panose="020B0606020202030204" pitchFamily="34" charset="0"/>
              </a:rPr>
              <a:t>Accès direct pour l’Aide-soignant</a:t>
            </a:r>
            <a:r>
              <a:rPr lang="fr-BE" altLang="fr-FR" sz="2000" smtClean="0">
                <a:effectLst/>
                <a:latin typeface="Arial Narrow" panose="020B0606020202030204" pitchFamily="34" charset="0"/>
              </a:rPr>
              <a:t> en 1</a:t>
            </a:r>
            <a:r>
              <a:rPr lang="fr-BE" altLang="fr-FR" sz="2000" baseline="30000" smtClean="0">
                <a:effectLst/>
                <a:latin typeface="Arial Narrow" panose="020B0606020202030204" pitchFamily="34" charset="0"/>
              </a:rPr>
              <a:t>ère</a:t>
            </a:r>
            <a:r>
              <a:rPr lang="fr-BE" altLang="fr-FR" sz="2000" smtClean="0">
                <a:effectLst/>
                <a:latin typeface="Arial Narrow" panose="020B0606020202030204" pitchFamily="34" charset="0"/>
              </a:rPr>
              <a:t> année d’Assistant en soins infirmiers avec possibilité de VAE</a:t>
            </a:r>
          </a:p>
          <a:p>
            <a:pPr lvl="2"/>
            <a:r>
              <a:rPr lang="fr-BE" altLang="fr-FR" sz="2000" b="1" smtClean="0">
                <a:effectLst/>
                <a:latin typeface="Arial Narrow" panose="020B0606020202030204" pitchFamily="34" charset="0"/>
              </a:rPr>
              <a:t>Suppression progressive de la formation d’Aide-soignant</a:t>
            </a:r>
            <a:r>
              <a:rPr lang="fr-BE" altLang="fr-FR" sz="2000" smtClean="0">
                <a:effectLst/>
                <a:latin typeface="Arial Narrow" panose="020B0606020202030204" pitchFamily="34" charset="0"/>
              </a:rPr>
              <a:t> existante</a:t>
            </a:r>
            <a:endParaRPr lang="fr-BE" altLang="fr-FR" sz="2000" b="1" smtClean="0">
              <a:effectLst/>
              <a:latin typeface="Arial Narrow" panose="020B0606020202030204" pitchFamily="34" charset="0"/>
            </a:endParaRPr>
          </a:p>
        </p:txBody>
      </p:sp>
      <p:sp>
        <p:nvSpPr>
          <p:cNvPr id="8" name="Espace réservé du numéro de diapositive 7"/>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4D7C731B-4127-451A-B246-DFF2ADED9FAA}" type="slidenum">
              <a:rPr lang="fr-FR" sz="1400">
                <a:effectLst>
                  <a:outerShdw blurRad="38100" dist="38100" dir="2700000" algn="tl">
                    <a:srgbClr val="FFFFFF"/>
                  </a:outerShdw>
                </a:effectLst>
                <a:latin typeface="Arial" charset="0"/>
                <a:cs typeface="+mn-cs"/>
              </a:rPr>
              <a:pPr algn="r" eaLnBrk="1" hangingPunct="1">
                <a:defRPr/>
              </a:pPr>
              <a:t>48</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3894EA14-E4B1-4EF5-BC23-8CEA5BC67B8C}" type="slidenum">
              <a:rPr lang="fr-FR"/>
              <a:pPr>
                <a:defRPr/>
              </a:pPr>
              <a:t>49</a:t>
            </a:fld>
            <a:endParaRPr lang="fr-FR"/>
          </a:p>
        </p:txBody>
      </p:sp>
      <p:sp>
        <p:nvSpPr>
          <p:cNvPr id="56323" name="Titre 1"/>
          <p:cNvSpPr>
            <a:spLocks noGrp="1"/>
          </p:cNvSpPr>
          <p:nvPr>
            <p:ph type="title" idx="4294967295"/>
          </p:nvPr>
        </p:nvSpPr>
        <p:spPr>
          <a:xfrm>
            <a:off x="0" y="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sz="2800" b="1" smtClean="0">
                <a:solidFill>
                  <a:srgbClr val="0070C0"/>
                </a:solidFill>
                <a:effectLst/>
                <a:latin typeface="Arial Narrow" panose="020B0606020202030204" pitchFamily="34" charset="0"/>
              </a:rPr>
              <a:t>Recommandations pour déterminer les profils et différencier les fonctions en tenant compte du Cadre européen de Certification</a:t>
            </a:r>
          </a:p>
        </p:txBody>
      </p:sp>
      <p:sp>
        <p:nvSpPr>
          <p:cNvPr id="3" name="Espace réservé du contenu 2"/>
          <p:cNvSpPr>
            <a:spLocks noGrp="1"/>
          </p:cNvSpPr>
          <p:nvPr>
            <p:ph idx="4294967295"/>
          </p:nvPr>
        </p:nvSpPr>
        <p:spPr>
          <a:xfrm>
            <a:off x="152400" y="1066800"/>
            <a:ext cx="8763000" cy="5334000"/>
          </a:xfrm>
        </p:spPr>
        <p:txBody>
          <a:bodyPr/>
          <a:lstStyle/>
          <a:p>
            <a:pPr>
              <a:defRPr/>
            </a:pPr>
            <a:r>
              <a:rPr lang="fr-BE" sz="2800" b="1" dirty="0" smtClean="0">
                <a:solidFill>
                  <a:srgbClr val="FF3300"/>
                </a:solidFill>
                <a:effectLst/>
                <a:latin typeface="Arial Narrow" pitchFamily="34" charset="0"/>
              </a:rPr>
              <a:t>Niveau 5 : Brevet d’enseignement supérieur (BES) :</a:t>
            </a:r>
          </a:p>
          <a:p>
            <a:pPr lvl="1">
              <a:defRPr/>
            </a:pPr>
            <a:r>
              <a:rPr lang="fr-BE" sz="2400" b="1" dirty="0" smtClean="0">
                <a:solidFill>
                  <a:srgbClr val="0070C0"/>
                </a:solidFill>
                <a:effectLst/>
                <a:latin typeface="Arial Narrow" pitchFamily="34" charset="0"/>
              </a:rPr>
              <a:t>Refonte progressive du titre d’infirmier (Brevet) afin de :</a:t>
            </a:r>
          </a:p>
          <a:p>
            <a:pPr lvl="2">
              <a:defRPr/>
            </a:pPr>
            <a:r>
              <a:rPr lang="fr-BE" dirty="0" smtClean="0">
                <a:effectLst/>
                <a:latin typeface="Arial Narrow" pitchFamily="34" charset="0"/>
              </a:rPr>
              <a:t>Maintien des </a:t>
            </a:r>
            <a:r>
              <a:rPr lang="fr-BE" b="1" dirty="0" smtClean="0">
                <a:effectLst/>
                <a:latin typeface="Arial Narrow" pitchFamily="34" charset="0"/>
              </a:rPr>
              <a:t>droits acquis</a:t>
            </a:r>
            <a:r>
              <a:rPr lang="fr-BE" dirty="0" smtClean="0">
                <a:effectLst/>
                <a:latin typeface="Arial Narrow" pitchFamily="34" charset="0"/>
              </a:rPr>
              <a:t> belges et européens</a:t>
            </a:r>
          </a:p>
          <a:p>
            <a:pPr lvl="2">
              <a:defRPr/>
            </a:pPr>
            <a:r>
              <a:rPr lang="fr-BE" b="1" dirty="0" smtClean="0">
                <a:effectLst/>
                <a:latin typeface="Arial Narrow" pitchFamily="34" charset="0"/>
              </a:rPr>
              <a:t>Accès direct en 3</a:t>
            </a:r>
            <a:r>
              <a:rPr lang="fr-BE" b="1" baseline="30000" dirty="0" smtClean="0">
                <a:effectLst/>
                <a:latin typeface="Arial Narrow" pitchFamily="34" charset="0"/>
              </a:rPr>
              <a:t>ème</a:t>
            </a:r>
            <a:r>
              <a:rPr lang="fr-BE" b="1" dirty="0" smtClean="0">
                <a:effectLst/>
                <a:latin typeface="Arial Narrow" pitchFamily="34" charset="0"/>
              </a:rPr>
              <a:t> année de Bachelier en soins infirmiers</a:t>
            </a:r>
            <a:r>
              <a:rPr lang="fr-BE" dirty="0" smtClean="0">
                <a:effectLst/>
                <a:latin typeface="Arial Narrow" pitchFamily="34" charset="0"/>
              </a:rPr>
              <a:t> avec possibilité de VAE </a:t>
            </a:r>
            <a:r>
              <a:rPr lang="fr-BE" sz="2000" dirty="0" smtClean="0">
                <a:effectLst/>
                <a:latin typeface="Arial Narrow" pitchFamily="34" charset="0"/>
              </a:rPr>
              <a:t>(valorisation des acquis d’apprentissage)</a:t>
            </a:r>
            <a:endParaRPr lang="fr-BE" dirty="0" smtClean="0">
              <a:effectLst/>
              <a:latin typeface="Arial Narrow" pitchFamily="34" charset="0"/>
            </a:endParaRPr>
          </a:p>
          <a:p>
            <a:pPr lvl="2">
              <a:defRPr/>
            </a:pPr>
            <a:r>
              <a:rPr lang="fr-BE" dirty="0" smtClean="0">
                <a:effectLst/>
                <a:latin typeface="Arial Narrow" pitchFamily="34" charset="0"/>
              </a:rPr>
              <a:t>Transfert progressif de la formation d’infirmière (brevet) vers la formation d’Assistant en soins infirmiers </a:t>
            </a:r>
            <a:r>
              <a:rPr lang="fr-BE" sz="2000" dirty="0" smtClean="0">
                <a:effectLst/>
                <a:latin typeface="Arial Narrow" pitchFamily="34" charset="0"/>
              </a:rPr>
              <a:t>(ASI – Niveau 5 BES); </a:t>
            </a:r>
          </a:p>
          <a:p>
            <a:pPr lvl="2">
              <a:defRPr/>
            </a:pPr>
            <a:r>
              <a:rPr lang="fr-BE" dirty="0" smtClean="0">
                <a:effectLst/>
                <a:latin typeface="Arial Narrow" pitchFamily="34" charset="0"/>
              </a:rPr>
              <a:t>Prendre en compte </a:t>
            </a:r>
            <a:r>
              <a:rPr lang="fr-BE" b="1" dirty="0" smtClean="0">
                <a:effectLst/>
                <a:latin typeface="Arial Narrow" pitchFamily="34" charset="0"/>
              </a:rPr>
              <a:t>l’impact et des implications socio-économiques</a:t>
            </a:r>
            <a:r>
              <a:rPr lang="fr-BE" dirty="0" smtClean="0">
                <a:effectLst/>
                <a:latin typeface="Arial Narrow" pitchFamily="34" charset="0"/>
              </a:rPr>
              <a:t> d’une telle réforme et tenir compte des </a:t>
            </a:r>
            <a:r>
              <a:rPr lang="fr-BE" b="1" dirty="0" smtClean="0">
                <a:effectLst/>
                <a:latin typeface="Arial Narrow" pitchFamily="34" charset="0"/>
              </a:rPr>
              <a:t>droits acquis également pour le corps enseignant</a:t>
            </a:r>
            <a:r>
              <a:rPr lang="fr-BE" dirty="0" smtClean="0">
                <a:effectLst/>
                <a:latin typeface="Arial Narrow" pitchFamily="34" charset="0"/>
              </a:rPr>
              <a:t> concerné.</a:t>
            </a:r>
          </a:p>
          <a:p>
            <a:pPr lvl="2">
              <a:defRPr/>
            </a:pPr>
            <a:r>
              <a:rPr lang="fr-BE" b="1" dirty="0" smtClean="0">
                <a:effectLst/>
                <a:latin typeface="Arial Narrow" pitchFamily="34" charset="0"/>
              </a:rPr>
              <a:t>Suppression progressive de la passerelle</a:t>
            </a:r>
            <a:r>
              <a:rPr lang="fr-BE" dirty="0" smtClean="0">
                <a:effectLst/>
                <a:latin typeface="Arial Narrow" pitchFamily="34" charset="0"/>
              </a:rPr>
              <a:t> existante « </a:t>
            </a:r>
            <a:r>
              <a:rPr lang="fr-BE" i="1" dirty="0" smtClean="0">
                <a:effectLst/>
                <a:latin typeface="Arial Narrow" pitchFamily="34" charset="0"/>
              </a:rPr>
              <a:t>Brevet infirmier vers Bachelier en soins infirmiers</a:t>
            </a:r>
            <a:r>
              <a:rPr lang="fr-BE" dirty="0" smtClean="0">
                <a:effectLst/>
                <a:latin typeface="Arial Narrow" pitchFamily="34" charset="0"/>
              </a:rPr>
              <a:t> »</a:t>
            </a:r>
            <a:endParaRPr lang="fr-BE" sz="2800" dirty="0" smtClean="0">
              <a:effectLst/>
              <a:latin typeface="Arial Narrow" pitchFamily="34" charset="0"/>
            </a:endParaRPr>
          </a:p>
          <a:p>
            <a:pPr>
              <a:defRPr/>
            </a:pPr>
            <a:endParaRPr lang="fr-BE" sz="2400" dirty="0" smtClean="0">
              <a:effectLst>
                <a:outerShdw blurRad="38100" dist="38100" dir="2700000" algn="tl">
                  <a:srgbClr val="C0C0C0"/>
                </a:outerShdw>
              </a:effectLst>
              <a:latin typeface="Arial Narrow" pitchFamily="34" charset="0"/>
            </a:endParaRPr>
          </a:p>
        </p:txBody>
      </p:sp>
      <p:sp>
        <p:nvSpPr>
          <p:cNvPr id="8" name="Espace réservé du numéro de diapositive 7"/>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48A0A4B3-4F91-435D-BB9C-C2FAD3C9FBD0}" type="slidenum">
              <a:rPr lang="fr-FR" sz="1400">
                <a:effectLst>
                  <a:outerShdw blurRad="38100" dist="38100" dir="2700000" algn="tl">
                    <a:srgbClr val="FFFFFF"/>
                  </a:outerShdw>
                </a:effectLst>
                <a:latin typeface="Arial" charset="0"/>
                <a:cs typeface="+mn-cs"/>
              </a:rPr>
              <a:pPr algn="r" eaLnBrk="1" hangingPunct="1">
                <a:defRPr/>
              </a:pPr>
              <a:t>49</a:t>
            </a:fld>
            <a:endParaRPr lang="fr-FR" sz="1400">
              <a:effectLst>
                <a:outerShdw blurRad="38100" dist="38100" dir="2700000" algn="tl">
                  <a:srgbClr val="FFFFFF"/>
                </a:outerShdw>
              </a:effectLst>
              <a:latin typeface="Arial" charset="0"/>
              <a:cs typeface="+mn-cs"/>
            </a:endParaRPr>
          </a:p>
        </p:txBody>
      </p:sp>
      <p:sp>
        <p:nvSpPr>
          <p:cNvPr id="10" name="Espace réservé du numéro de diapositive 9"/>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9FD39915-E144-4862-9E9D-3A6FE8405A95}" type="slidenum">
              <a:rPr lang="fr-FR" sz="1400">
                <a:effectLst>
                  <a:outerShdw blurRad="38100" dist="38100" dir="2700000" algn="tl">
                    <a:srgbClr val="FFFFFF"/>
                  </a:outerShdw>
                </a:effectLst>
                <a:latin typeface="Arial" charset="0"/>
                <a:cs typeface="+mn-cs"/>
              </a:rPr>
              <a:pPr algn="r" eaLnBrk="1" hangingPunct="1">
                <a:defRPr/>
              </a:pPr>
              <a:t>49</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pPr>
              <a:defRPr/>
            </a:pPr>
            <a:fld id="{EBF67B2D-7FCF-4DD0-9DD4-5B7565D4AE47}" type="slidenum">
              <a:rPr lang="fr-FR" smtClean="0"/>
              <a:pPr>
                <a:defRPr/>
              </a:pPr>
              <a:t>5</a:t>
            </a:fld>
            <a:endParaRPr lang="fr-FR"/>
          </a:p>
        </p:txBody>
      </p:sp>
      <p:pic>
        <p:nvPicPr>
          <p:cNvPr id="8195" name="Chart 4"/>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0"/>
            <a:ext cx="6858000" cy="6400800"/>
          </a:xfrm>
          <a:prstGeom prst="rect">
            <a:avLst/>
          </a:prstGeom>
          <a:solidFill>
            <a:srgbClr val="9900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6" name="Text Box 2"/>
          <p:cNvSpPr txBox="1">
            <a:spLocks noChangeArrowheads="1"/>
          </p:cNvSpPr>
          <p:nvPr/>
        </p:nvSpPr>
        <p:spPr bwMode="auto">
          <a:xfrm>
            <a:off x="6248400" y="4191000"/>
            <a:ext cx="2667000" cy="1905000"/>
          </a:xfrm>
          <a:prstGeom prst="rect">
            <a:avLst/>
          </a:prstGeom>
          <a:solidFill>
            <a:srgbClr val="FFE5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spcAft>
                <a:spcPts val="1000"/>
              </a:spcAft>
              <a:buClrTx/>
              <a:buSzTx/>
              <a:buFontTx/>
              <a:buNone/>
            </a:pPr>
            <a:r>
              <a:rPr lang="fr-BE" altLang="fr-FR" sz="1600" b="1">
                <a:solidFill>
                  <a:srgbClr val="000099"/>
                </a:solidFill>
                <a:latin typeface="Arial Narrow" panose="020B0606020202030204" pitchFamily="34" charset="0"/>
              </a:rPr>
              <a:t>Catégories:</a:t>
            </a:r>
            <a:endParaRPr lang="fr-BE" altLang="fr-FR" sz="800">
              <a:solidFill>
                <a:srgbClr val="000099"/>
              </a:solidFill>
              <a:latin typeface="Arial Narrow" panose="020B0606020202030204" pitchFamily="34" charset="0"/>
            </a:endParaRPr>
          </a:p>
          <a:p>
            <a:pPr eaLnBrk="1" hangingPunct="1">
              <a:spcBef>
                <a:spcPct val="0"/>
              </a:spcBef>
              <a:spcAft>
                <a:spcPts val="1000"/>
              </a:spcAft>
              <a:buClrTx/>
              <a:buSzTx/>
              <a:buFontTx/>
              <a:buNone/>
            </a:pPr>
            <a:r>
              <a:rPr lang="fr-BE" altLang="fr-FR" sz="1600">
                <a:solidFill>
                  <a:srgbClr val="000099"/>
                </a:solidFill>
                <a:latin typeface="Arial Narrow" panose="020B0606020202030204" pitchFamily="34" charset="0"/>
              </a:rPr>
              <a:t>1 – Healthcare Assistant</a:t>
            </a:r>
          </a:p>
          <a:p>
            <a:pPr eaLnBrk="1" hangingPunct="1">
              <a:spcBef>
                <a:spcPct val="0"/>
              </a:spcBef>
              <a:spcAft>
                <a:spcPts val="1000"/>
              </a:spcAft>
              <a:buClrTx/>
              <a:buSzTx/>
              <a:buFontTx/>
              <a:buNone/>
            </a:pPr>
            <a:r>
              <a:rPr lang="fr-BE" altLang="fr-FR" sz="1600">
                <a:solidFill>
                  <a:srgbClr val="000099"/>
                </a:solidFill>
                <a:latin typeface="Arial Narrow" panose="020B0606020202030204" pitchFamily="34" charset="0"/>
              </a:rPr>
              <a:t>2 – Registered Nurse</a:t>
            </a:r>
          </a:p>
          <a:p>
            <a:pPr eaLnBrk="1" hangingPunct="1">
              <a:spcBef>
                <a:spcPct val="0"/>
              </a:spcBef>
              <a:spcAft>
                <a:spcPts val="1000"/>
              </a:spcAft>
              <a:buClrTx/>
              <a:buSzTx/>
              <a:buFontTx/>
              <a:buNone/>
            </a:pPr>
            <a:r>
              <a:rPr lang="fr-BE" altLang="fr-FR" sz="1600">
                <a:solidFill>
                  <a:srgbClr val="000099"/>
                </a:solidFill>
                <a:latin typeface="Arial Narrow" panose="020B0606020202030204" pitchFamily="34" charset="0"/>
              </a:rPr>
              <a:t>3 – Specialist Nurse</a:t>
            </a:r>
          </a:p>
          <a:p>
            <a:pPr eaLnBrk="1" hangingPunct="1">
              <a:spcBef>
                <a:spcPct val="0"/>
              </a:spcBef>
              <a:spcAft>
                <a:spcPts val="1000"/>
              </a:spcAft>
              <a:buClrTx/>
              <a:buSzTx/>
              <a:buFontTx/>
              <a:buNone/>
            </a:pPr>
            <a:r>
              <a:rPr lang="fr-BE" altLang="fr-FR" sz="1600">
                <a:solidFill>
                  <a:srgbClr val="000099"/>
                </a:solidFill>
                <a:latin typeface="Arial Narrow" panose="020B0606020202030204" pitchFamily="34" charset="0"/>
              </a:rPr>
              <a:t>4 – Advanced Nurse Practitioner</a:t>
            </a:r>
            <a:endParaRPr lang="fr-FR" altLang="fr-FR" sz="1600">
              <a:solidFill>
                <a:srgbClr val="000099"/>
              </a:solidFill>
              <a:latin typeface="Arial Narrow" panose="020B0606020202030204" pitchFamily="34" charset="0"/>
            </a:endParaRPr>
          </a:p>
        </p:txBody>
      </p:sp>
      <p:sp>
        <p:nvSpPr>
          <p:cNvPr id="8197" name="ZoneTexte 13"/>
          <p:cNvSpPr txBox="1">
            <a:spLocks noChangeArrowheads="1"/>
          </p:cNvSpPr>
          <p:nvPr/>
        </p:nvSpPr>
        <p:spPr bwMode="auto">
          <a:xfrm>
            <a:off x="5486400" y="76200"/>
            <a:ext cx="365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solidFill>
                  <a:srgbClr val="000099"/>
                </a:solidFill>
                <a:latin typeface="Arial Narrow" panose="020B0606020202030204" pitchFamily="34" charset="0"/>
              </a:rPr>
              <a:t>Niveau d’études des infirmières dans l’UE</a:t>
            </a:r>
            <a:endParaRPr lang="fr-BE" altLang="fr-FR" sz="1800" b="1">
              <a:solidFill>
                <a:srgbClr val="000099"/>
              </a:solidFill>
              <a:latin typeface="Arial Narrow" panose="020B0606020202030204" pitchFamily="34" charset="0"/>
            </a:endParaRPr>
          </a:p>
        </p:txBody>
      </p:sp>
      <p:sp>
        <p:nvSpPr>
          <p:cNvPr id="15" name="Ellipse 14"/>
          <p:cNvSpPr/>
          <p:nvPr/>
        </p:nvSpPr>
        <p:spPr>
          <a:xfrm>
            <a:off x="4114800" y="76200"/>
            <a:ext cx="533400" cy="533400"/>
          </a:xfrm>
          <a:prstGeom prst="ellipse">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8B8438E0-2F7A-42EB-AE6B-34F5594C25E1}" type="slidenum">
              <a:rPr lang="fr-FR"/>
              <a:pPr>
                <a:defRPr/>
              </a:pPr>
              <a:t>50</a:t>
            </a:fld>
            <a:endParaRPr lang="fr-FR"/>
          </a:p>
        </p:txBody>
      </p:sp>
      <p:sp>
        <p:nvSpPr>
          <p:cNvPr id="57347" name="Titre 1"/>
          <p:cNvSpPr>
            <a:spLocks noGrp="1"/>
          </p:cNvSpPr>
          <p:nvPr>
            <p:ph type="title"/>
          </p:nvPr>
        </p:nvSpPr>
        <p:spPr>
          <a:xfrm>
            <a:off x="0" y="0"/>
            <a:ext cx="9144000" cy="990600"/>
          </a:xfrm>
        </p:spPr>
        <p:txBody>
          <a:bodyPr/>
          <a:lstStyle/>
          <a:p>
            <a:r>
              <a:rPr lang="fr-BE" altLang="fr-FR" sz="2800" b="1" smtClean="0">
                <a:solidFill>
                  <a:srgbClr val="0070C0"/>
                </a:solidFill>
                <a:effectLst/>
                <a:latin typeface="Arial Narrow" panose="020B0606020202030204" pitchFamily="34" charset="0"/>
              </a:rPr>
              <a:t>Recommandations pour déterminer les profils et différencier les fonctions en tenant compte du Cadre européen de Certification</a:t>
            </a:r>
          </a:p>
        </p:txBody>
      </p:sp>
      <p:sp>
        <p:nvSpPr>
          <p:cNvPr id="3" name="Espace réservé du contenu 2"/>
          <p:cNvSpPr>
            <a:spLocks noGrp="1"/>
          </p:cNvSpPr>
          <p:nvPr>
            <p:ph idx="1"/>
          </p:nvPr>
        </p:nvSpPr>
        <p:spPr>
          <a:xfrm>
            <a:off x="0" y="1066800"/>
            <a:ext cx="9144000" cy="5334000"/>
          </a:xfrm>
        </p:spPr>
        <p:txBody>
          <a:bodyPr/>
          <a:lstStyle/>
          <a:p>
            <a:pPr>
              <a:defRPr/>
            </a:pPr>
            <a:r>
              <a:rPr lang="fr-BE" sz="2800" b="1" dirty="0" smtClean="0">
                <a:solidFill>
                  <a:srgbClr val="FF3300"/>
                </a:solidFill>
                <a:effectLst/>
                <a:latin typeface="Arial Narrow" pitchFamily="34" charset="0"/>
              </a:rPr>
              <a:t>Niveau 6 : Bachelier en soins infirmiers :</a:t>
            </a:r>
          </a:p>
          <a:p>
            <a:pPr lvl="1">
              <a:defRPr/>
            </a:pPr>
            <a:r>
              <a:rPr lang="fr-BE" sz="2400" b="1" dirty="0" smtClean="0">
                <a:solidFill>
                  <a:srgbClr val="0070C0"/>
                </a:solidFill>
                <a:effectLst/>
                <a:latin typeface="Arial Narrow" pitchFamily="34" charset="0"/>
              </a:rPr>
              <a:t>Extension d’une 4</a:t>
            </a:r>
            <a:r>
              <a:rPr lang="fr-BE" sz="2400" b="1" baseline="30000" dirty="0" smtClean="0">
                <a:solidFill>
                  <a:srgbClr val="0070C0"/>
                </a:solidFill>
                <a:effectLst/>
                <a:latin typeface="Arial Narrow" pitchFamily="34" charset="0"/>
              </a:rPr>
              <a:t>ème</a:t>
            </a:r>
            <a:r>
              <a:rPr lang="fr-BE" sz="2400" b="1" dirty="0" smtClean="0">
                <a:solidFill>
                  <a:srgbClr val="0070C0"/>
                </a:solidFill>
                <a:effectLst/>
                <a:latin typeface="Arial Narrow" pitchFamily="34" charset="0"/>
              </a:rPr>
              <a:t> année de Bachelier en soins infirmiers (BSI) :</a:t>
            </a:r>
          </a:p>
          <a:p>
            <a:pPr lvl="2">
              <a:lnSpc>
                <a:spcPct val="90000"/>
              </a:lnSpc>
              <a:defRPr/>
            </a:pPr>
            <a:r>
              <a:rPr lang="fr-BE" dirty="0" smtClean="0">
                <a:effectLst/>
                <a:latin typeface="Arial Narrow" pitchFamily="34" charset="0"/>
              </a:rPr>
              <a:t>Afin de répondre à la </a:t>
            </a:r>
            <a:r>
              <a:rPr lang="fr-BE" b="1" dirty="0" smtClean="0">
                <a:effectLst/>
                <a:latin typeface="Arial Narrow" pitchFamily="34" charset="0"/>
              </a:rPr>
              <a:t>Directive 2013/55/UE</a:t>
            </a:r>
            <a:r>
              <a:rPr lang="fr-BE" dirty="0" smtClean="0">
                <a:effectLst/>
                <a:latin typeface="Arial Narrow" pitchFamily="34" charset="0"/>
              </a:rPr>
              <a:t>  :</a:t>
            </a:r>
          </a:p>
          <a:p>
            <a:pPr lvl="3">
              <a:lnSpc>
                <a:spcPct val="90000"/>
              </a:lnSpc>
              <a:defRPr/>
            </a:pPr>
            <a:r>
              <a:rPr lang="fr-BE" dirty="0" smtClean="0">
                <a:effectLst/>
                <a:latin typeface="Arial Narrow" pitchFamily="34" charset="0"/>
              </a:rPr>
              <a:t>4.600 heures </a:t>
            </a:r>
            <a:r>
              <a:rPr lang="fr-BE" b="1" dirty="0" smtClean="0">
                <a:effectLst/>
                <a:latin typeface="Arial Narrow" pitchFamily="34" charset="0"/>
              </a:rPr>
              <a:t>et</a:t>
            </a:r>
            <a:r>
              <a:rPr lang="fr-BE" dirty="0" smtClean="0">
                <a:effectLst/>
                <a:latin typeface="Arial Narrow" pitchFamily="34" charset="0"/>
              </a:rPr>
              <a:t> en au moins 3 ans</a:t>
            </a:r>
          </a:p>
          <a:p>
            <a:pPr lvl="3">
              <a:lnSpc>
                <a:spcPct val="90000"/>
              </a:lnSpc>
              <a:defRPr/>
            </a:pPr>
            <a:r>
              <a:rPr lang="fr-BE" dirty="0" smtClean="0">
                <a:effectLst/>
                <a:latin typeface="Arial Narrow" pitchFamily="34" charset="0"/>
              </a:rPr>
              <a:t>8 compétences exigées dont 4 portant sur l’autonomie professionnelle</a:t>
            </a:r>
          </a:p>
          <a:p>
            <a:pPr lvl="2">
              <a:lnSpc>
                <a:spcPct val="90000"/>
              </a:lnSpc>
              <a:defRPr/>
            </a:pPr>
            <a:r>
              <a:rPr lang="fr-BE" dirty="0" smtClean="0">
                <a:effectLst/>
                <a:latin typeface="Arial Narrow" pitchFamily="34" charset="0"/>
              </a:rPr>
              <a:t>Afin de tenir compte de l’évolution des soins infirmiers </a:t>
            </a:r>
            <a:r>
              <a:rPr lang="fr-BE" sz="2000" dirty="0" smtClean="0">
                <a:effectLst/>
                <a:latin typeface="Arial Narrow" pitchFamily="34" charset="0"/>
              </a:rPr>
              <a:t>(exercice autonome, responsabilité croissante, pensée critique et réflexive, recherche, …)</a:t>
            </a:r>
            <a:r>
              <a:rPr lang="fr-BE" dirty="0" smtClean="0">
                <a:effectLst/>
                <a:latin typeface="Arial Narrow" pitchFamily="34" charset="0"/>
              </a:rPr>
              <a:t> </a:t>
            </a:r>
          </a:p>
          <a:p>
            <a:pPr lvl="2">
              <a:lnSpc>
                <a:spcPct val="90000"/>
              </a:lnSpc>
              <a:defRPr/>
            </a:pPr>
            <a:r>
              <a:rPr lang="fr-BE" dirty="0" smtClean="0">
                <a:effectLst/>
                <a:latin typeface="Arial Narrow" pitchFamily="34" charset="0"/>
              </a:rPr>
              <a:t>Afin de tenir compte de l’obligation d’effectuer les </a:t>
            </a:r>
            <a:r>
              <a:rPr lang="fr-BE" b="1" dirty="0" smtClean="0">
                <a:effectLst/>
                <a:latin typeface="Arial Narrow" pitchFamily="34" charset="0"/>
              </a:rPr>
              <a:t>heures de stages en </a:t>
            </a:r>
            <a:r>
              <a:rPr lang="fr-BE" b="1" dirty="0" err="1" smtClean="0">
                <a:effectLst/>
                <a:latin typeface="Arial Narrow" pitchFamily="34" charset="0"/>
              </a:rPr>
              <a:t>présentiel</a:t>
            </a:r>
            <a:r>
              <a:rPr lang="fr-BE" dirty="0" smtClean="0">
                <a:effectLst/>
                <a:latin typeface="Arial Narrow" pitchFamily="34" charset="0"/>
              </a:rPr>
              <a:t> </a:t>
            </a:r>
            <a:r>
              <a:rPr lang="fr-BE" sz="2000" dirty="0" smtClean="0">
                <a:effectLst/>
                <a:latin typeface="Arial Narrow" pitchFamily="34" charset="0"/>
              </a:rPr>
              <a:t>(minimum de 2.300 heures au </a:t>
            </a:r>
            <a:r>
              <a:rPr lang="fr-BE" sz="2000" i="1" dirty="0" smtClean="0">
                <a:effectLst/>
                <a:latin typeface="Arial Narrow" pitchFamily="34" charset="0"/>
              </a:rPr>
              <a:t>chevet du patient</a:t>
            </a:r>
            <a:r>
              <a:rPr lang="fr-BE" sz="2000" dirty="0" smtClean="0">
                <a:effectLst/>
                <a:latin typeface="Arial Narrow" pitchFamily="34" charset="0"/>
              </a:rPr>
              <a:t>)</a:t>
            </a:r>
            <a:endParaRPr lang="fr-BE" dirty="0" smtClean="0">
              <a:effectLst/>
              <a:latin typeface="Arial Narrow" pitchFamily="34" charset="0"/>
            </a:endParaRPr>
          </a:p>
          <a:p>
            <a:pPr lvl="2">
              <a:lnSpc>
                <a:spcPct val="90000"/>
              </a:lnSpc>
              <a:defRPr/>
            </a:pPr>
            <a:r>
              <a:rPr lang="fr-BE" b="1" dirty="0" smtClean="0">
                <a:effectLst/>
                <a:latin typeface="Arial Narrow" pitchFamily="34" charset="0"/>
              </a:rPr>
              <a:t>Tronc commun transversal paramédical en 1</a:t>
            </a:r>
            <a:r>
              <a:rPr lang="fr-BE" b="1" baseline="30000" dirty="0" smtClean="0">
                <a:effectLst/>
                <a:latin typeface="Arial Narrow" pitchFamily="34" charset="0"/>
              </a:rPr>
              <a:t>ère</a:t>
            </a:r>
            <a:r>
              <a:rPr lang="fr-BE" b="1" dirty="0" smtClean="0">
                <a:effectLst/>
                <a:latin typeface="Arial Narrow" pitchFamily="34" charset="0"/>
              </a:rPr>
              <a:t> année de BSI</a:t>
            </a:r>
            <a:r>
              <a:rPr lang="fr-BE" dirty="0" smtClean="0">
                <a:effectLst/>
                <a:latin typeface="Arial Narrow" pitchFamily="34" charset="0"/>
              </a:rPr>
              <a:t> </a:t>
            </a:r>
            <a:r>
              <a:rPr lang="fr-BE" sz="2000" dirty="0" smtClean="0">
                <a:effectLst/>
                <a:latin typeface="Arial Narrow" pitchFamily="34" charset="0"/>
              </a:rPr>
              <a:t>(&gt; à 15 crédits ECTS)</a:t>
            </a:r>
            <a:endParaRPr lang="fr-BE" dirty="0" smtClean="0">
              <a:effectLst/>
              <a:latin typeface="Arial Narrow" pitchFamily="34" charset="0"/>
            </a:endParaRPr>
          </a:p>
          <a:p>
            <a:pPr lvl="2">
              <a:lnSpc>
                <a:spcPct val="90000"/>
              </a:lnSpc>
              <a:defRPr/>
            </a:pPr>
            <a:r>
              <a:rPr lang="fr-BE" b="1" dirty="0" smtClean="0">
                <a:effectLst/>
                <a:latin typeface="Arial Narrow" pitchFamily="34" charset="0"/>
              </a:rPr>
              <a:t>Possibilité d’option</a:t>
            </a:r>
            <a:r>
              <a:rPr lang="fr-BE" dirty="0" smtClean="0">
                <a:effectLst/>
                <a:latin typeface="Arial Narrow" pitchFamily="34" charset="0"/>
              </a:rPr>
              <a:t> en 4</a:t>
            </a:r>
            <a:r>
              <a:rPr lang="fr-BE" baseline="30000" dirty="0" smtClean="0">
                <a:effectLst/>
                <a:latin typeface="Arial Narrow" pitchFamily="34" charset="0"/>
              </a:rPr>
              <a:t>ème</a:t>
            </a:r>
            <a:r>
              <a:rPr lang="fr-BE" dirty="0" smtClean="0">
                <a:effectLst/>
                <a:latin typeface="Arial Narrow" pitchFamily="34" charset="0"/>
              </a:rPr>
              <a:t> année de BSI pouvant donner accès à des qualifications professionnelles particulières existantes </a:t>
            </a:r>
            <a:r>
              <a:rPr lang="fr-BE" sz="2000" dirty="0" smtClean="0">
                <a:effectLst/>
                <a:latin typeface="Arial Narrow" pitchFamily="34" charset="0"/>
              </a:rPr>
              <a:t>(150 heures)</a:t>
            </a:r>
            <a:endParaRPr lang="fr-BE" dirty="0" smtClean="0">
              <a:effectLst/>
              <a:latin typeface="Arial Narrow" pitchFamily="34" charset="0"/>
            </a:endParaRPr>
          </a:p>
          <a:p>
            <a:pPr>
              <a:defRPr/>
            </a:pPr>
            <a:endParaRPr lang="fr-BE" sz="2400" dirty="0" smtClean="0">
              <a:effectLst>
                <a:outerShdw blurRad="38100" dist="38100" dir="2700000" algn="tl">
                  <a:srgbClr val="C0C0C0"/>
                </a:outerShdw>
              </a:effectLst>
              <a:latin typeface="Arial Narrow" pitchFamily="34" charset="0"/>
            </a:endParaRPr>
          </a:p>
        </p:txBody>
      </p:sp>
      <p:sp>
        <p:nvSpPr>
          <p:cNvPr id="8" name="Espace réservé du numéro de diapositive 7"/>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EE173044-C1A4-4310-A6C3-79FC713CA62F}" type="slidenum">
              <a:rPr lang="fr-FR" sz="1400">
                <a:effectLst>
                  <a:outerShdw blurRad="38100" dist="38100" dir="2700000" algn="tl">
                    <a:srgbClr val="FFFFFF"/>
                  </a:outerShdw>
                </a:effectLst>
                <a:latin typeface="Arial" charset="0"/>
                <a:cs typeface="+mn-cs"/>
              </a:rPr>
              <a:pPr algn="r" eaLnBrk="1" hangingPunct="1">
                <a:defRPr/>
              </a:pPr>
              <a:t>50</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5250F1BD-45D8-40CB-8A79-4C145BF2391C}" type="slidenum">
              <a:rPr lang="fr-FR"/>
              <a:pPr>
                <a:defRPr/>
              </a:pPr>
              <a:t>51</a:t>
            </a:fld>
            <a:endParaRPr lang="fr-FR"/>
          </a:p>
        </p:txBody>
      </p:sp>
      <p:sp>
        <p:nvSpPr>
          <p:cNvPr id="58371" name="Titre 1"/>
          <p:cNvSpPr>
            <a:spLocks noGrp="1"/>
          </p:cNvSpPr>
          <p:nvPr>
            <p:ph type="title"/>
          </p:nvPr>
        </p:nvSpPr>
        <p:spPr>
          <a:xfrm>
            <a:off x="0" y="0"/>
            <a:ext cx="9144000" cy="990600"/>
          </a:xfrm>
        </p:spPr>
        <p:txBody>
          <a:bodyPr/>
          <a:lstStyle/>
          <a:p>
            <a:r>
              <a:rPr lang="fr-BE" altLang="fr-FR" sz="2800" b="1" smtClean="0">
                <a:solidFill>
                  <a:srgbClr val="0070C0"/>
                </a:solidFill>
                <a:effectLst/>
                <a:latin typeface="Arial Narrow" panose="020B0606020202030204" pitchFamily="34" charset="0"/>
              </a:rPr>
              <a:t>Recommandations pour déterminer les profils et différencier les fonctions en tenant compte du Cadre européen de Certification</a:t>
            </a:r>
          </a:p>
        </p:txBody>
      </p:sp>
      <p:sp>
        <p:nvSpPr>
          <p:cNvPr id="3" name="Espace réservé du contenu 2"/>
          <p:cNvSpPr>
            <a:spLocks noGrp="1"/>
          </p:cNvSpPr>
          <p:nvPr>
            <p:ph idx="1"/>
          </p:nvPr>
        </p:nvSpPr>
        <p:spPr>
          <a:xfrm>
            <a:off x="0" y="1066800"/>
            <a:ext cx="9144000" cy="5334000"/>
          </a:xfrm>
        </p:spPr>
        <p:txBody>
          <a:bodyPr/>
          <a:lstStyle/>
          <a:p>
            <a:pPr>
              <a:defRPr/>
            </a:pPr>
            <a:r>
              <a:rPr lang="fr-BE" sz="2800" b="1" dirty="0" smtClean="0">
                <a:solidFill>
                  <a:srgbClr val="FF3300"/>
                </a:solidFill>
                <a:effectLst/>
                <a:latin typeface="Arial Narrow" pitchFamily="34" charset="0"/>
              </a:rPr>
              <a:t>Niveau 6 : Bachelier en soins infirmiers : </a:t>
            </a:r>
            <a:r>
              <a:rPr lang="fr-BE" sz="2800" i="1" dirty="0" smtClean="0">
                <a:solidFill>
                  <a:srgbClr val="FF3300"/>
                </a:solidFill>
                <a:effectLst/>
                <a:latin typeface="Arial Narrow" pitchFamily="34" charset="0"/>
              </a:rPr>
              <a:t>suite</a:t>
            </a:r>
          </a:p>
          <a:p>
            <a:pPr lvl="1">
              <a:defRPr/>
            </a:pPr>
            <a:r>
              <a:rPr lang="fr-BE" sz="2400" b="1" dirty="0" smtClean="0">
                <a:solidFill>
                  <a:srgbClr val="0070C0"/>
                </a:solidFill>
                <a:effectLst/>
                <a:latin typeface="Arial Narrow" pitchFamily="34" charset="0"/>
              </a:rPr>
              <a:t>Extension d’une 4</a:t>
            </a:r>
            <a:r>
              <a:rPr lang="fr-BE" sz="2400" b="1" baseline="30000" dirty="0" smtClean="0">
                <a:solidFill>
                  <a:srgbClr val="0070C0"/>
                </a:solidFill>
                <a:effectLst/>
                <a:latin typeface="Arial Narrow" pitchFamily="34" charset="0"/>
              </a:rPr>
              <a:t>ème</a:t>
            </a:r>
            <a:r>
              <a:rPr lang="fr-BE" sz="2400" b="1" dirty="0" smtClean="0">
                <a:solidFill>
                  <a:srgbClr val="0070C0"/>
                </a:solidFill>
                <a:effectLst/>
                <a:latin typeface="Arial Narrow" pitchFamily="34" charset="0"/>
              </a:rPr>
              <a:t> année de Bachelier en soins infirmiers (BSI) :</a:t>
            </a:r>
          </a:p>
          <a:p>
            <a:pPr lvl="2">
              <a:defRPr/>
            </a:pPr>
            <a:r>
              <a:rPr lang="fr-BE" b="1" dirty="0" smtClean="0">
                <a:effectLst/>
                <a:latin typeface="Arial Narrow" pitchFamily="34" charset="0"/>
              </a:rPr>
              <a:t>Validation des diplômes</a:t>
            </a:r>
            <a:r>
              <a:rPr lang="fr-BE" dirty="0" smtClean="0">
                <a:effectLst/>
                <a:latin typeface="Arial Narrow" pitchFamily="34" charset="0"/>
              </a:rPr>
              <a:t> de spécialisations infirmières et des cadres de santé dans le cursus du Master en Sciences infirmières avec ou sans VAE </a:t>
            </a:r>
            <a:r>
              <a:rPr lang="fr-BE" sz="2000" dirty="0" smtClean="0">
                <a:effectLst/>
                <a:latin typeface="Arial Narrow" pitchFamily="34" charset="0"/>
              </a:rPr>
              <a:t>(30 à 60 crédits ECTS)</a:t>
            </a:r>
            <a:endParaRPr lang="fr-BE" dirty="0" smtClean="0">
              <a:effectLst/>
              <a:latin typeface="Arial Narrow" pitchFamily="34" charset="0"/>
            </a:endParaRPr>
          </a:p>
          <a:p>
            <a:pPr lvl="2">
              <a:defRPr/>
            </a:pPr>
            <a:r>
              <a:rPr lang="fr-BE" b="1" dirty="0" smtClean="0">
                <a:effectLst/>
                <a:latin typeface="Arial Narrow" pitchFamily="34" charset="0"/>
              </a:rPr>
              <a:t>Accès direct en 1</a:t>
            </a:r>
            <a:r>
              <a:rPr lang="fr-BE" b="1" baseline="30000" dirty="0" smtClean="0">
                <a:effectLst/>
                <a:latin typeface="Arial Narrow" pitchFamily="34" charset="0"/>
              </a:rPr>
              <a:t>er</a:t>
            </a:r>
            <a:r>
              <a:rPr lang="fr-BE" b="1" dirty="0" smtClean="0">
                <a:effectLst/>
                <a:latin typeface="Arial Narrow" pitchFamily="34" charset="0"/>
              </a:rPr>
              <a:t> Master en Santé publique</a:t>
            </a:r>
            <a:r>
              <a:rPr lang="fr-BE" dirty="0" smtClean="0">
                <a:effectLst/>
                <a:latin typeface="Arial Narrow" pitchFamily="34" charset="0"/>
              </a:rPr>
              <a:t> </a:t>
            </a:r>
            <a:r>
              <a:rPr lang="fr-BE" sz="2000" dirty="0" smtClean="0">
                <a:effectLst/>
                <a:latin typeface="Arial Narrow" pitchFamily="34" charset="0"/>
              </a:rPr>
              <a:t>(ou équivalent ou encore d’autres Masters accessibles aux BSI ) </a:t>
            </a:r>
            <a:r>
              <a:rPr lang="fr-BE" dirty="0" smtClean="0">
                <a:effectLst/>
                <a:latin typeface="Arial Narrow" pitchFamily="34" charset="0"/>
              </a:rPr>
              <a:t>organisé par les Universités avec possibilité de VAE </a:t>
            </a:r>
            <a:r>
              <a:rPr lang="fr-BE" sz="2000" dirty="0" smtClean="0">
                <a:effectLst/>
                <a:latin typeface="Arial Narrow" pitchFamily="34" charset="0"/>
              </a:rPr>
              <a:t>(valorisation des acquis d’apprentissage)</a:t>
            </a:r>
            <a:endParaRPr lang="fr-BE" dirty="0" smtClean="0">
              <a:effectLst/>
              <a:latin typeface="Arial Narrow" pitchFamily="34" charset="0"/>
            </a:endParaRPr>
          </a:p>
          <a:p>
            <a:pPr lvl="2">
              <a:defRPr/>
            </a:pPr>
            <a:r>
              <a:rPr lang="fr-BE" b="1" dirty="0" smtClean="0">
                <a:effectLst/>
                <a:latin typeface="Arial Narrow" pitchFamily="34" charset="0"/>
              </a:rPr>
              <a:t>Accès direct en 1</a:t>
            </a:r>
            <a:r>
              <a:rPr lang="fr-BE" b="1" baseline="30000" dirty="0" smtClean="0">
                <a:effectLst/>
                <a:latin typeface="Arial Narrow" pitchFamily="34" charset="0"/>
              </a:rPr>
              <a:t>er</a:t>
            </a:r>
            <a:r>
              <a:rPr lang="fr-BE" b="1" dirty="0" smtClean="0">
                <a:effectLst/>
                <a:latin typeface="Arial Narrow" pitchFamily="34" charset="0"/>
              </a:rPr>
              <a:t> Master en Sciences infirmières</a:t>
            </a:r>
            <a:r>
              <a:rPr lang="fr-BE" dirty="0" smtClean="0">
                <a:effectLst/>
                <a:latin typeface="Arial Narrow" pitchFamily="34" charset="0"/>
              </a:rPr>
              <a:t> organisé par les Universités et/ou les Hautes Ecoles </a:t>
            </a:r>
            <a:r>
              <a:rPr lang="fr-BE" sz="2000" dirty="0" smtClean="0">
                <a:effectLst/>
                <a:latin typeface="Arial Narrow" pitchFamily="34" charset="0"/>
              </a:rPr>
              <a:t>(habilitation)</a:t>
            </a:r>
            <a:r>
              <a:rPr lang="fr-BE" dirty="0" smtClean="0">
                <a:effectLst/>
                <a:latin typeface="Arial Narrow" pitchFamily="34" charset="0"/>
              </a:rPr>
              <a:t> avec possibilité de VAE </a:t>
            </a:r>
            <a:r>
              <a:rPr lang="fr-BE" sz="2000" dirty="0" smtClean="0">
                <a:effectLst/>
                <a:latin typeface="Arial Narrow" pitchFamily="34" charset="0"/>
              </a:rPr>
              <a:t>(valorisation des acquis d’apprentissage)</a:t>
            </a:r>
            <a:endParaRPr lang="fr-BE" dirty="0" smtClean="0">
              <a:effectLst/>
              <a:latin typeface="Arial Narrow" pitchFamily="34" charset="0"/>
            </a:endParaRPr>
          </a:p>
          <a:p>
            <a:pPr lvl="2">
              <a:defRPr/>
            </a:pPr>
            <a:endParaRPr lang="fr-BE" sz="3200" dirty="0" smtClean="0">
              <a:effectLst>
                <a:outerShdw blurRad="38100" dist="38100" dir="2700000" algn="tl">
                  <a:srgbClr val="C0C0C0"/>
                </a:outerShdw>
              </a:effectLst>
              <a:latin typeface="Arial Narrow" pitchFamily="34" charset="0"/>
            </a:endParaRPr>
          </a:p>
          <a:p>
            <a:pPr>
              <a:defRPr/>
            </a:pPr>
            <a:endParaRPr lang="fr-BE" sz="2400" dirty="0" smtClean="0">
              <a:effectLst>
                <a:outerShdw blurRad="38100" dist="38100" dir="2700000" algn="tl">
                  <a:srgbClr val="C0C0C0"/>
                </a:outerShdw>
              </a:effectLst>
              <a:latin typeface="Arial Narrow" pitchFamily="34" charset="0"/>
            </a:endParaRPr>
          </a:p>
        </p:txBody>
      </p:sp>
      <p:sp>
        <p:nvSpPr>
          <p:cNvPr id="8" name="Espace réservé du numéro de diapositive 7"/>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FCE71FB9-7E6B-4408-9F80-39AF3CB2F7CE}" type="slidenum">
              <a:rPr lang="fr-FR" sz="1400">
                <a:effectLst>
                  <a:outerShdw blurRad="38100" dist="38100" dir="2700000" algn="tl">
                    <a:srgbClr val="FFFFFF"/>
                  </a:outerShdw>
                </a:effectLst>
                <a:latin typeface="Arial" charset="0"/>
                <a:cs typeface="+mn-cs"/>
              </a:rPr>
              <a:pPr algn="r" eaLnBrk="1" hangingPunct="1">
                <a:defRPr/>
              </a:pPr>
              <a:t>51</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F9C12CB-8D1D-4B83-B28F-6794620AF017}" type="slidenum">
              <a:rPr lang="fr-FR"/>
              <a:pPr>
                <a:defRPr/>
              </a:pPr>
              <a:t>52</a:t>
            </a:fld>
            <a:endParaRPr lang="fr-FR"/>
          </a:p>
        </p:txBody>
      </p:sp>
      <p:sp>
        <p:nvSpPr>
          <p:cNvPr id="59395" name="Titre 1"/>
          <p:cNvSpPr>
            <a:spLocks noGrp="1"/>
          </p:cNvSpPr>
          <p:nvPr>
            <p:ph type="title"/>
          </p:nvPr>
        </p:nvSpPr>
        <p:spPr>
          <a:xfrm>
            <a:off x="0" y="0"/>
            <a:ext cx="9144000" cy="990600"/>
          </a:xfrm>
        </p:spPr>
        <p:txBody>
          <a:bodyPr/>
          <a:lstStyle/>
          <a:p>
            <a:r>
              <a:rPr lang="fr-BE" altLang="fr-FR" sz="2800" b="1" smtClean="0">
                <a:solidFill>
                  <a:srgbClr val="0070C0"/>
                </a:solidFill>
                <a:effectLst/>
                <a:latin typeface="Arial Narrow" panose="020B0606020202030204" pitchFamily="34" charset="0"/>
              </a:rPr>
              <a:t>Recommandations pour déterminer les profils et différencier les fonctions en tenant compte du Cadre européen de Certification</a:t>
            </a:r>
          </a:p>
        </p:txBody>
      </p:sp>
      <p:sp>
        <p:nvSpPr>
          <p:cNvPr id="3" name="Espace réservé du contenu 2"/>
          <p:cNvSpPr>
            <a:spLocks noGrp="1"/>
          </p:cNvSpPr>
          <p:nvPr>
            <p:ph idx="1"/>
          </p:nvPr>
        </p:nvSpPr>
        <p:spPr>
          <a:xfrm>
            <a:off x="0" y="1066800"/>
            <a:ext cx="8991600" cy="5334000"/>
          </a:xfrm>
        </p:spPr>
        <p:txBody>
          <a:bodyPr/>
          <a:lstStyle/>
          <a:p>
            <a:pPr>
              <a:defRPr/>
            </a:pPr>
            <a:r>
              <a:rPr lang="fr-BE" sz="2400" b="1" dirty="0" smtClean="0">
                <a:solidFill>
                  <a:srgbClr val="FF3300"/>
                </a:solidFill>
                <a:effectLst/>
                <a:latin typeface="Arial Narrow" pitchFamily="34" charset="0"/>
              </a:rPr>
              <a:t>Niveau 7 : Master en Sciences infirmières :</a:t>
            </a:r>
          </a:p>
          <a:p>
            <a:pPr lvl="1">
              <a:defRPr/>
            </a:pPr>
            <a:r>
              <a:rPr lang="fr-BE" sz="2400" b="1" dirty="0" smtClean="0">
                <a:solidFill>
                  <a:srgbClr val="0070C0"/>
                </a:solidFill>
                <a:effectLst/>
                <a:latin typeface="Arial Narrow" pitchFamily="34" charset="0"/>
              </a:rPr>
              <a:t>Création du Master en Sciences infirmières </a:t>
            </a:r>
            <a:r>
              <a:rPr lang="fr-BE" sz="2400" dirty="0" smtClean="0">
                <a:solidFill>
                  <a:srgbClr val="0070C0"/>
                </a:solidFill>
                <a:effectLst/>
                <a:latin typeface="Arial Narrow" pitchFamily="34" charset="0"/>
              </a:rPr>
              <a:t>(impose des habilitations de l’ARES et est organisé par les Universités et/ou Hautes Ecoles)</a:t>
            </a:r>
            <a:r>
              <a:rPr lang="fr-BE" sz="2400" b="1" dirty="0" smtClean="0">
                <a:solidFill>
                  <a:srgbClr val="0070C0"/>
                </a:solidFill>
                <a:effectLst/>
                <a:latin typeface="Arial Narrow" pitchFamily="34" charset="0"/>
              </a:rPr>
              <a:t> :</a:t>
            </a:r>
          </a:p>
          <a:p>
            <a:pPr lvl="2">
              <a:defRPr/>
            </a:pPr>
            <a:r>
              <a:rPr lang="fr-BE" sz="2000" b="1" dirty="0" smtClean="0">
                <a:effectLst/>
                <a:latin typeface="Arial Narrow" pitchFamily="34" charset="0"/>
              </a:rPr>
              <a:t>Accès direct</a:t>
            </a:r>
            <a:r>
              <a:rPr lang="fr-BE" sz="2000" dirty="0" smtClean="0">
                <a:effectLst/>
                <a:latin typeface="Arial Narrow" pitchFamily="34" charset="0"/>
              </a:rPr>
              <a:t> en 1</a:t>
            </a:r>
            <a:r>
              <a:rPr lang="fr-BE" sz="2000" baseline="30000" dirty="0" smtClean="0">
                <a:effectLst/>
                <a:latin typeface="Arial Narrow" pitchFamily="34" charset="0"/>
              </a:rPr>
              <a:t>er</a:t>
            </a:r>
            <a:r>
              <a:rPr lang="fr-BE" sz="2000" dirty="0" smtClean="0">
                <a:effectLst/>
                <a:latin typeface="Arial Narrow" pitchFamily="34" charset="0"/>
              </a:rPr>
              <a:t> Master en Sciences infirmières (</a:t>
            </a:r>
            <a:r>
              <a:rPr lang="fr-BE" sz="2000" i="1" dirty="0" err="1" smtClean="0">
                <a:effectLst/>
                <a:latin typeface="Arial Narrow" pitchFamily="34" charset="0"/>
              </a:rPr>
              <a:t>co</a:t>
            </a:r>
            <a:r>
              <a:rPr lang="fr-BE" sz="2000" dirty="0" smtClean="0">
                <a:effectLst/>
                <a:latin typeface="Arial Narrow" pitchFamily="34" charset="0"/>
              </a:rPr>
              <a:t>)organisé par les Universités et/ou les Hautes Ecoles (habilitation) avec possibilité de VAE</a:t>
            </a:r>
          </a:p>
          <a:p>
            <a:pPr lvl="2">
              <a:defRPr/>
            </a:pPr>
            <a:r>
              <a:rPr lang="fr-BE" sz="2000" dirty="0" smtClean="0">
                <a:effectLst/>
                <a:latin typeface="Arial Narrow" pitchFamily="34" charset="0"/>
              </a:rPr>
              <a:t>Validation dans le cursus du </a:t>
            </a:r>
            <a:r>
              <a:rPr lang="fr-BE" sz="2000" b="1" dirty="0" smtClean="0">
                <a:effectLst/>
                <a:latin typeface="Arial Narrow" pitchFamily="34" charset="0"/>
              </a:rPr>
              <a:t>Master en Sciences infirmières</a:t>
            </a:r>
            <a:r>
              <a:rPr lang="fr-BE" sz="2000" dirty="0" smtClean="0">
                <a:effectLst/>
                <a:latin typeface="Arial Narrow" pitchFamily="34" charset="0"/>
              </a:rPr>
              <a:t> avec ou sans VAE (30 à 60 crédits ECTS) des diplômes de :</a:t>
            </a:r>
          </a:p>
          <a:p>
            <a:pPr lvl="3">
              <a:defRPr/>
            </a:pPr>
            <a:r>
              <a:rPr lang="fr-BE" sz="1800" b="1" dirty="0" smtClean="0">
                <a:effectLst/>
                <a:latin typeface="Arial Narrow" pitchFamily="34" charset="0"/>
              </a:rPr>
              <a:t>Spécialisations infirmières</a:t>
            </a:r>
            <a:r>
              <a:rPr lang="fr-BE" sz="1800" dirty="0" smtClean="0">
                <a:effectLst/>
                <a:latin typeface="Arial Narrow" pitchFamily="34" charset="0"/>
              </a:rPr>
              <a:t> existantes </a:t>
            </a:r>
            <a:r>
              <a:rPr lang="fr-BE" sz="1400" dirty="0" smtClean="0">
                <a:effectLst/>
                <a:latin typeface="Arial Narrow" pitchFamily="34" charset="0"/>
              </a:rPr>
              <a:t>(Titres professionnels particuliers de &gt; à 900 heures)</a:t>
            </a:r>
            <a:r>
              <a:rPr lang="fr-BE" sz="1800" dirty="0" smtClean="0">
                <a:effectLst/>
                <a:latin typeface="Arial Narrow" pitchFamily="34" charset="0"/>
              </a:rPr>
              <a:t> </a:t>
            </a:r>
          </a:p>
          <a:p>
            <a:pPr lvl="3">
              <a:defRPr/>
            </a:pPr>
            <a:r>
              <a:rPr lang="fr-BE" sz="1800" b="1" dirty="0" smtClean="0">
                <a:effectLst/>
                <a:latin typeface="Arial Narrow" pitchFamily="34" charset="0"/>
              </a:rPr>
              <a:t>Cadres de santé</a:t>
            </a:r>
            <a:r>
              <a:rPr lang="fr-BE" sz="1800" dirty="0" smtClean="0">
                <a:effectLst/>
                <a:latin typeface="Arial Narrow" pitchFamily="34" charset="0"/>
              </a:rPr>
              <a:t> </a:t>
            </a:r>
            <a:r>
              <a:rPr lang="fr-BE" sz="1400" dirty="0" smtClean="0">
                <a:effectLst/>
                <a:latin typeface="Arial Narrow" pitchFamily="34" charset="0"/>
              </a:rPr>
              <a:t>(spécialisation reconnue en FWB d’une durée de +/- 900 heures répartis sur 3 années)</a:t>
            </a:r>
            <a:endParaRPr lang="fr-BE" sz="1800" dirty="0" smtClean="0">
              <a:effectLst/>
              <a:latin typeface="Arial Narrow" pitchFamily="34" charset="0"/>
            </a:endParaRPr>
          </a:p>
          <a:p>
            <a:pPr lvl="2">
              <a:defRPr/>
            </a:pPr>
            <a:r>
              <a:rPr lang="fr-BE" sz="2000" b="1" dirty="0" smtClean="0">
                <a:effectLst/>
                <a:latin typeface="Arial Narrow" pitchFamily="34" charset="0"/>
              </a:rPr>
              <a:t>Accès direct</a:t>
            </a:r>
            <a:r>
              <a:rPr lang="fr-BE" sz="2000" dirty="0" smtClean="0">
                <a:effectLst/>
                <a:latin typeface="Arial Narrow" pitchFamily="34" charset="0"/>
              </a:rPr>
              <a:t> aux filières d’infirmières cliniciennes, de pratique avancée, …</a:t>
            </a:r>
          </a:p>
          <a:p>
            <a:pPr lvl="2">
              <a:buFont typeface="Wingdings" panose="05000000000000000000" pitchFamily="2" charset="2"/>
              <a:buNone/>
              <a:defRPr/>
            </a:pPr>
            <a:endParaRPr lang="fr-BE" sz="1000" dirty="0" smtClean="0">
              <a:effectLst/>
              <a:latin typeface="Arial Narrow" pitchFamily="34" charset="0"/>
            </a:endParaRPr>
          </a:p>
          <a:p>
            <a:pPr lvl="1">
              <a:defRPr/>
            </a:pPr>
            <a:r>
              <a:rPr lang="fr-BE" sz="2400" b="1" dirty="0" smtClean="0">
                <a:solidFill>
                  <a:srgbClr val="0070C0"/>
                </a:solidFill>
                <a:effectLst/>
                <a:latin typeface="Arial Narrow" pitchFamily="34" charset="0"/>
              </a:rPr>
              <a:t>Master en Santé publique </a:t>
            </a:r>
            <a:r>
              <a:rPr lang="fr-BE" sz="2400" dirty="0" smtClean="0">
                <a:solidFill>
                  <a:srgbClr val="0070C0"/>
                </a:solidFill>
                <a:effectLst/>
                <a:latin typeface="Arial Narrow" pitchFamily="34" charset="0"/>
              </a:rPr>
              <a:t>(Universités)</a:t>
            </a:r>
            <a:r>
              <a:rPr lang="fr-BE" sz="2400" b="1" dirty="0" smtClean="0">
                <a:solidFill>
                  <a:srgbClr val="0070C0"/>
                </a:solidFill>
                <a:effectLst/>
                <a:latin typeface="Arial Narrow" pitchFamily="34" charset="0"/>
              </a:rPr>
              <a:t> :</a:t>
            </a:r>
          </a:p>
          <a:p>
            <a:pPr lvl="2">
              <a:defRPr/>
            </a:pPr>
            <a:r>
              <a:rPr lang="fr-BE" sz="2000" b="1" dirty="0" smtClean="0">
                <a:effectLst/>
                <a:latin typeface="Arial Narrow" pitchFamily="34" charset="0"/>
              </a:rPr>
              <a:t>Accès direct en 1</a:t>
            </a:r>
            <a:r>
              <a:rPr lang="fr-BE" sz="2000" b="1" baseline="30000" dirty="0" smtClean="0">
                <a:effectLst/>
                <a:latin typeface="Arial Narrow" pitchFamily="34" charset="0"/>
              </a:rPr>
              <a:t>er</a:t>
            </a:r>
            <a:r>
              <a:rPr lang="fr-BE" sz="2000" b="1" dirty="0" smtClean="0">
                <a:effectLst/>
                <a:latin typeface="Arial Narrow" pitchFamily="34" charset="0"/>
              </a:rPr>
              <a:t> Master en Santé publique</a:t>
            </a:r>
            <a:r>
              <a:rPr lang="fr-BE" sz="2000" dirty="0" smtClean="0">
                <a:effectLst/>
                <a:latin typeface="Arial Narrow" pitchFamily="34" charset="0"/>
              </a:rPr>
              <a:t> (ou équivalent) organisé par les Universités avec possibilité de VAE</a:t>
            </a:r>
          </a:p>
          <a:p>
            <a:pPr lvl="2">
              <a:defRPr/>
            </a:pPr>
            <a:r>
              <a:rPr lang="fr-BE" sz="2000" b="1" dirty="0" smtClean="0">
                <a:effectLst/>
                <a:latin typeface="Arial Narrow" pitchFamily="34" charset="0"/>
              </a:rPr>
              <a:t>Accès </a:t>
            </a:r>
            <a:r>
              <a:rPr lang="fr-BE" sz="2000" dirty="0" smtClean="0">
                <a:effectLst/>
                <a:latin typeface="Arial Narrow" pitchFamily="34" charset="0"/>
              </a:rPr>
              <a:t>aux filières d’infirmières cliniciennes, de pratique avancée, …</a:t>
            </a:r>
          </a:p>
          <a:p>
            <a:pPr lvl="2">
              <a:defRPr/>
            </a:pPr>
            <a:endParaRPr lang="fr-BE" sz="2000" dirty="0" smtClean="0">
              <a:effectLst>
                <a:outerShdw blurRad="38100" dist="38100" dir="2700000" algn="tl">
                  <a:srgbClr val="C0C0C0"/>
                </a:outerShdw>
              </a:effectLst>
              <a:latin typeface="Arial Narrow" pitchFamily="34" charset="0"/>
            </a:endParaRPr>
          </a:p>
        </p:txBody>
      </p:sp>
      <p:sp>
        <p:nvSpPr>
          <p:cNvPr id="8" name="Espace réservé du numéro de diapositive 7"/>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D987A31D-E3D7-4762-A52C-1B569A58C759}" type="slidenum">
              <a:rPr lang="fr-FR" sz="1400">
                <a:effectLst>
                  <a:outerShdw blurRad="38100" dist="38100" dir="2700000" algn="tl">
                    <a:srgbClr val="FFFFFF"/>
                  </a:outerShdw>
                </a:effectLst>
                <a:latin typeface="Arial" charset="0"/>
                <a:cs typeface="+mn-cs"/>
              </a:rPr>
              <a:pPr algn="r" eaLnBrk="1" hangingPunct="1">
                <a:defRPr/>
              </a:pPr>
              <a:t>52</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4" name="Rectangle 6"/>
          <p:cNvSpPr>
            <a:spLocks noGrp="1" noChangeArrowheads="1"/>
          </p:cNvSpPr>
          <p:nvPr>
            <p:ph type="sldNum" sz="quarter" idx="12"/>
          </p:nvPr>
        </p:nvSpPr>
        <p:spPr/>
        <p:txBody>
          <a:bodyPr/>
          <a:lstStyle/>
          <a:p>
            <a:pPr>
              <a:defRPr/>
            </a:pPr>
            <a:fld id="{5AF60902-DDA5-42E2-88FD-86C7E1740C63}" type="slidenum">
              <a:rPr lang="fr-FR"/>
              <a:pPr>
                <a:defRPr/>
              </a:pPr>
              <a:t>53</a:t>
            </a:fld>
            <a:endParaRPr lang="fr-FR"/>
          </a:p>
        </p:txBody>
      </p:sp>
      <p:cxnSp>
        <p:nvCxnSpPr>
          <p:cNvPr id="5" name="Connecteur droit 4"/>
          <p:cNvCxnSpPr/>
          <p:nvPr/>
        </p:nvCxnSpPr>
        <p:spPr>
          <a:xfrm>
            <a:off x="228600" y="64008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28600" y="18288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685800" y="5943600"/>
            <a:ext cx="2133600" cy="381000"/>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5" name="Rectangle à coins arrondis 14"/>
          <p:cNvSpPr/>
          <p:nvPr/>
        </p:nvSpPr>
        <p:spPr>
          <a:xfrm>
            <a:off x="685800" y="5410200"/>
            <a:ext cx="2133600" cy="381000"/>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3" name="Ellipse 22"/>
          <p:cNvSpPr/>
          <p:nvPr/>
        </p:nvSpPr>
        <p:spPr>
          <a:xfrm>
            <a:off x="76200" y="3276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24" name="ZoneTexte 23"/>
          <p:cNvSpPr txBox="1">
            <a:spLocks noChangeArrowheads="1"/>
          </p:cNvSpPr>
          <p:nvPr/>
        </p:nvSpPr>
        <p:spPr bwMode="auto">
          <a:xfrm>
            <a:off x="0" y="3276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6</a:t>
            </a:r>
          </a:p>
        </p:txBody>
      </p:sp>
      <p:cxnSp>
        <p:nvCxnSpPr>
          <p:cNvPr id="25" name="Connecteur droit 24"/>
          <p:cNvCxnSpPr/>
          <p:nvPr/>
        </p:nvCxnSpPr>
        <p:spPr>
          <a:xfrm>
            <a:off x="228600" y="4724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228600" y="533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49" name="Ellipse 48"/>
          <p:cNvSpPr/>
          <p:nvPr/>
        </p:nvSpPr>
        <p:spPr>
          <a:xfrm>
            <a:off x="76200" y="48768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0" name="Ellipse 49"/>
          <p:cNvSpPr/>
          <p:nvPr/>
        </p:nvSpPr>
        <p:spPr>
          <a:xfrm>
            <a:off x="76200" y="609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1" name="Ellipse 50"/>
          <p:cNvSpPr/>
          <p:nvPr/>
        </p:nvSpPr>
        <p:spPr>
          <a:xfrm>
            <a:off x="76200" y="762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30" name="ZoneTexte 52"/>
          <p:cNvSpPr txBox="1">
            <a:spLocks noChangeArrowheads="1"/>
          </p:cNvSpPr>
          <p:nvPr/>
        </p:nvSpPr>
        <p:spPr bwMode="auto">
          <a:xfrm>
            <a:off x="0" y="873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8</a:t>
            </a:r>
          </a:p>
        </p:txBody>
      </p:sp>
      <p:sp>
        <p:nvSpPr>
          <p:cNvPr id="57" name="Ellipse 56"/>
          <p:cNvSpPr/>
          <p:nvPr/>
        </p:nvSpPr>
        <p:spPr>
          <a:xfrm>
            <a:off x="76200" y="64770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32" name="ZoneTexte 57"/>
          <p:cNvSpPr txBox="1">
            <a:spLocks noChangeArrowheads="1"/>
          </p:cNvSpPr>
          <p:nvPr/>
        </p:nvSpPr>
        <p:spPr bwMode="auto">
          <a:xfrm>
            <a:off x="0" y="64912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4</a:t>
            </a:r>
          </a:p>
        </p:txBody>
      </p:sp>
      <p:sp>
        <p:nvSpPr>
          <p:cNvPr id="60433" name="ZoneTexte 58"/>
          <p:cNvSpPr txBox="1">
            <a:spLocks noChangeArrowheads="1"/>
          </p:cNvSpPr>
          <p:nvPr/>
        </p:nvSpPr>
        <p:spPr bwMode="auto">
          <a:xfrm>
            <a:off x="0" y="4876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5</a:t>
            </a:r>
          </a:p>
        </p:txBody>
      </p:sp>
      <p:sp>
        <p:nvSpPr>
          <p:cNvPr id="60434" name="ZoneTexte 62"/>
          <p:cNvSpPr txBox="1">
            <a:spLocks noChangeArrowheads="1"/>
          </p:cNvSpPr>
          <p:nvPr/>
        </p:nvSpPr>
        <p:spPr bwMode="auto">
          <a:xfrm>
            <a:off x="3352800" y="51054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Brevet(s)</a:t>
            </a:r>
          </a:p>
          <a:p>
            <a:pPr algn="ctr" eaLnBrk="1" hangingPunct="1">
              <a:spcBef>
                <a:spcPct val="0"/>
              </a:spcBef>
              <a:buClrTx/>
              <a:buSzTx/>
              <a:buFontTx/>
              <a:buNone/>
            </a:pPr>
            <a:r>
              <a:rPr lang="fr-BE" altLang="fr-FR" sz="2400" b="1">
                <a:latin typeface="Arial Narrow" panose="020B0606020202030204" pitchFamily="34" charset="0"/>
              </a:rPr>
              <a:t>d’enseignement</a:t>
            </a:r>
          </a:p>
          <a:p>
            <a:pPr algn="ctr" eaLnBrk="1" hangingPunct="1">
              <a:spcBef>
                <a:spcPct val="0"/>
              </a:spcBef>
              <a:buClrTx/>
              <a:buSzTx/>
              <a:buFontTx/>
              <a:buNone/>
            </a:pPr>
            <a:r>
              <a:rPr lang="fr-BE" altLang="fr-FR" sz="2400" b="1">
                <a:latin typeface="Arial Narrow" panose="020B0606020202030204" pitchFamily="34" charset="0"/>
              </a:rPr>
              <a:t>supérieur - BES</a:t>
            </a:r>
          </a:p>
        </p:txBody>
      </p:sp>
      <p:sp>
        <p:nvSpPr>
          <p:cNvPr id="66" name="Ellipse 65"/>
          <p:cNvSpPr/>
          <p:nvPr/>
        </p:nvSpPr>
        <p:spPr>
          <a:xfrm>
            <a:off x="3810000" y="6477000"/>
            <a:ext cx="1447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2" name="Ellipse 71"/>
          <p:cNvSpPr/>
          <p:nvPr/>
        </p:nvSpPr>
        <p:spPr>
          <a:xfrm>
            <a:off x="7391400" y="4876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4" name="Ellipse 73"/>
          <p:cNvSpPr/>
          <p:nvPr/>
        </p:nvSpPr>
        <p:spPr>
          <a:xfrm>
            <a:off x="1447800" y="5943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5" name="Ellipse 74"/>
          <p:cNvSpPr/>
          <p:nvPr/>
        </p:nvSpPr>
        <p:spPr>
          <a:xfrm>
            <a:off x="1447800" y="5410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39" name="ZoneTexte 81"/>
          <p:cNvSpPr txBox="1">
            <a:spLocks noChangeArrowheads="1"/>
          </p:cNvSpPr>
          <p:nvPr/>
        </p:nvSpPr>
        <p:spPr bwMode="auto">
          <a:xfrm>
            <a:off x="3810000" y="64881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CESS</a:t>
            </a:r>
          </a:p>
        </p:txBody>
      </p:sp>
      <p:sp>
        <p:nvSpPr>
          <p:cNvPr id="60440" name="ZoneTexte 97"/>
          <p:cNvSpPr txBox="1">
            <a:spLocks noChangeArrowheads="1"/>
          </p:cNvSpPr>
          <p:nvPr/>
        </p:nvSpPr>
        <p:spPr bwMode="auto">
          <a:xfrm>
            <a:off x="1295400" y="5410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ASI 2</a:t>
            </a:r>
          </a:p>
        </p:txBody>
      </p:sp>
      <p:sp>
        <p:nvSpPr>
          <p:cNvPr id="60441" name="ZoneTexte 98"/>
          <p:cNvSpPr txBox="1">
            <a:spLocks noChangeArrowheads="1"/>
          </p:cNvSpPr>
          <p:nvPr/>
        </p:nvSpPr>
        <p:spPr bwMode="auto">
          <a:xfrm>
            <a:off x="1295400" y="5943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ASI 1</a:t>
            </a:r>
          </a:p>
        </p:txBody>
      </p:sp>
      <p:sp>
        <p:nvSpPr>
          <p:cNvPr id="103" name="Flèche à angle droit 102"/>
          <p:cNvSpPr/>
          <p:nvPr/>
        </p:nvSpPr>
        <p:spPr>
          <a:xfrm>
            <a:off x="5181600" y="6248400"/>
            <a:ext cx="14478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43" name="Flèche à angle droit 103"/>
          <p:cNvSpPr>
            <a:spLocks/>
          </p:cNvSpPr>
          <p:nvPr/>
        </p:nvSpPr>
        <p:spPr bwMode="auto">
          <a:xfrm rot="1611070" flipH="1" flipV="1">
            <a:off x="2514600" y="6248400"/>
            <a:ext cx="1371600" cy="304800"/>
          </a:xfrm>
          <a:custGeom>
            <a:avLst/>
            <a:gdLst>
              <a:gd name="T0" fmla="*/ 1257300 w 1371600"/>
              <a:gd name="T1" fmla="*/ 0 h 457200"/>
              <a:gd name="T2" fmla="*/ 1143000 w 1371600"/>
              <a:gd name="T3" fmla="*/ 50800 h 457200"/>
              <a:gd name="T4" fmla="*/ 0 w 1371600"/>
              <a:gd name="T5" fmla="*/ 177800 h 457200"/>
              <a:gd name="T6" fmla="*/ 657225 w 1371600"/>
              <a:gd name="T7" fmla="*/ 203200 h 457200"/>
              <a:gd name="T8" fmla="*/ 1314450 w 1371600"/>
              <a:gd name="T9" fmla="*/ 127000 h 457200"/>
              <a:gd name="T10" fmla="*/ 1371600 w 1371600"/>
              <a:gd name="T11" fmla="*/ 50800 h 457200"/>
              <a:gd name="T12" fmla="*/ 17694720 60000 65536"/>
              <a:gd name="T13" fmla="*/ 11796480 60000 65536"/>
              <a:gd name="T14" fmla="*/ 11796480 60000 65536"/>
              <a:gd name="T15" fmla="*/ 5898240 60000 65536"/>
              <a:gd name="T16" fmla="*/ 0 60000 65536"/>
              <a:gd name="T17" fmla="*/ 0 60000 65536"/>
              <a:gd name="T18" fmla="*/ 0 w 1371600"/>
              <a:gd name="T19" fmla="*/ 342900 h 457200"/>
              <a:gd name="T20" fmla="*/ 1314450 w 1371600"/>
              <a:gd name="T21" fmla="*/ 457200 h 457200"/>
            </a:gdLst>
            <a:ahLst/>
            <a:cxnLst>
              <a:cxn ang="T12">
                <a:pos x="T0" y="T1"/>
              </a:cxn>
              <a:cxn ang="T13">
                <a:pos x="T2" y="T3"/>
              </a:cxn>
              <a:cxn ang="T14">
                <a:pos x="T4" y="T5"/>
              </a:cxn>
              <a:cxn ang="T15">
                <a:pos x="T6" y="T7"/>
              </a:cxn>
              <a:cxn ang="T16">
                <a:pos x="T8" y="T9"/>
              </a:cxn>
              <a:cxn ang="T17">
                <a:pos x="T10" y="T11"/>
              </a:cxn>
            </a:cxnLst>
            <a:rect l="T18" t="T19" r="T20" b="T21"/>
            <a:pathLst>
              <a:path w="1371600" h="457200">
                <a:moveTo>
                  <a:pt x="0" y="342900"/>
                </a:moveTo>
                <a:lnTo>
                  <a:pt x="1200150" y="342900"/>
                </a:lnTo>
                <a:lnTo>
                  <a:pt x="1200150" y="114300"/>
                </a:lnTo>
                <a:lnTo>
                  <a:pt x="1143000" y="114300"/>
                </a:lnTo>
                <a:lnTo>
                  <a:pt x="1257300" y="0"/>
                </a:lnTo>
                <a:lnTo>
                  <a:pt x="1371600" y="114300"/>
                </a:lnTo>
                <a:lnTo>
                  <a:pt x="1314450" y="114300"/>
                </a:lnTo>
                <a:lnTo>
                  <a:pt x="1314450" y="457200"/>
                </a:lnTo>
                <a:lnTo>
                  <a:pt x="0" y="457200"/>
                </a:lnTo>
                <a:lnTo>
                  <a:pt x="0" y="342900"/>
                </a:lnTo>
                <a:close/>
              </a:path>
            </a:pathLst>
          </a:custGeom>
          <a:solidFill>
            <a:schemeClr val="accent1"/>
          </a:solidFill>
          <a:ln w="25400" cap="flat" cmpd="sng" algn="ctr">
            <a:solidFill>
              <a:srgbClr val="B05C05"/>
            </a:solidFill>
            <a:prstDash val="solid"/>
            <a:round/>
            <a:headEnd/>
            <a:tailEnd/>
          </a:ln>
        </p:spPr>
        <p:txBody>
          <a:bodyPr anchor="ctr"/>
          <a:lstStyle/>
          <a:p>
            <a:endParaRPr lang="fr-BE"/>
          </a:p>
        </p:txBody>
      </p:sp>
      <p:sp>
        <p:nvSpPr>
          <p:cNvPr id="105" name="Ellipse 104"/>
          <p:cNvSpPr>
            <a:spLocks noChangeArrowheads="1"/>
          </p:cNvSpPr>
          <p:nvPr/>
        </p:nvSpPr>
        <p:spPr bwMode="auto">
          <a:xfrm>
            <a:off x="6172200" y="4495800"/>
            <a:ext cx="2971800" cy="2057400"/>
          </a:xfrm>
          <a:prstGeom prst="ellipse">
            <a:avLst/>
          </a:prstGeom>
          <a:solidFill>
            <a:srgbClr val="FFE5FF"/>
          </a:solidFill>
          <a:ln w="57150" algn="ctr">
            <a:solidFill>
              <a:srgbClr val="FF3300"/>
            </a:solidFill>
            <a:prstDash val="dash"/>
            <a:round/>
            <a:headEnd/>
            <a:tailEnd/>
          </a:ln>
        </p:spPr>
        <p:txBody>
          <a:bodyPr anchor="ctr"/>
          <a:lstStyle/>
          <a:p>
            <a:pPr algn="ctr" eaLnBrk="1" hangingPunct="1">
              <a:defRPr/>
            </a:pPr>
            <a:endParaRPr lang="fr-BE">
              <a:solidFill>
                <a:schemeClr val="lt1"/>
              </a:solidFill>
              <a:latin typeface="+mn-lt"/>
              <a:cs typeface="+mn-cs"/>
            </a:endParaRPr>
          </a:p>
        </p:txBody>
      </p:sp>
      <p:sp>
        <p:nvSpPr>
          <p:cNvPr id="106" name="Ellipse 105"/>
          <p:cNvSpPr>
            <a:spLocks noChangeArrowheads="1"/>
          </p:cNvSpPr>
          <p:nvPr/>
        </p:nvSpPr>
        <p:spPr bwMode="auto">
          <a:xfrm>
            <a:off x="609600" y="5029200"/>
            <a:ext cx="2286000" cy="1600200"/>
          </a:xfrm>
          <a:prstGeom prst="ellipse">
            <a:avLst/>
          </a:prstGeom>
          <a:noFill/>
          <a:ln w="57150" algn="ctr">
            <a:solidFill>
              <a:srgbClr val="007635"/>
            </a:solidFill>
            <a:prstDash val="dash"/>
            <a:round/>
            <a:headEnd/>
            <a:tailEnd/>
          </a:ln>
        </p:spPr>
        <p:txBody>
          <a:bodyPr anchor="ctr"/>
          <a:lstStyle/>
          <a:p>
            <a:pPr algn="ctr" eaLnBrk="1" hangingPunct="1">
              <a:defRPr/>
            </a:pPr>
            <a:endParaRPr lang="fr-BE">
              <a:solidFill>
                <a:schemeClr val="lt1"/>
              </a:solidFill>
              <a:latin typeface="+mn-lt"/>
              <a:cs typeface="+mn-cs"/>
            </a:endParaRPr>
          </a:p>
        </p:txBody>
      </p:sp>
      <p:sp>
        <p:nvSpPr>
          <p:cNvPr id="113" name="Explosion 1 112"/>
          <p:cNvSpPr/>
          <p:nvPr/>
        </p:nvSpPr>
        <p:spPr>
          <a:xfrm>
            <a:off x="2209800" y="51816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47" name="ZoneTexte 113"/>
          <p:cNvSpPr txBox="1">
            <a:spLocks noChangeArrowheads="1"/>
          </p:cNvSpPr>
          <p:nvPr/>
        </p:nvSpPr>
        <p:spPr bwMode="auto">
          <a:xfrm>
            <a:off x="2514600" y="54102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sp>
        <p:nvSpPr>
          <p:cNvPr id="60448" name="ZoneTexte 116"/>
          <p:cNvSpPr txBox="1">
            <a:spLocks noChangeArrowheads="1"/>
          </p:cNvSpPr>
          <p:nvPr/>
        </p:nvSpPr>
        <p:spPr bwMode="auto">
          <a:xfrm>
            <a:off x="0" y="609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7</a:t>
            </a:r>
          </a:p>
        </p:txBody>
      </p:sp>
      <p:sp>
        <p:nvSpPr>
          <p:cNvPr id="124" name="Parchemin horizontal 123"/>
          <p:cNvSpPr/>
          <p:nvPr/>
        </p:nvSpPr>
        <p:spPr>
          <a:xfrm>
            <a:off x="762000" y="0"/>
            <a:ext cx="838200" cy="457200"/>
          </a:xfrm>
          <a:prstGeom prst="horizontalScroll">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50" name="ZoneTexte 124"/>
          <p:cNvSpPr txBox="1">
            <a:spLocks noChangeArrowheads="1"/>
          </p:cNvSpPr>
          <p:nvPr/>
        </p:nvSpPr>
        <p:spPr bwMode="auto">
          <a:xfrm>
            <a:off x="8382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400" b="1">
                <a:solidFill>
                  <a:schemeClr val="bg1"/>
                </a:solidFill>
              </a:rPr>
              <a:t>CEC</a:t>
            </a:r>
            <a:endParaRPr lang="fr-BE" altLang="fr-FR" sz="1800" b="1">
              <a:solidFill>
                <a:schemeClr val="bg1"/>
              </a:solidFill>
            </a:endParaRPr>
          </a:p>
        </p:txBody>
      </p:sp>
      <p:sp>
        <p:nvSpPr>
          <p:cNvPr id="131" name="Pensées 130"/>
          <p:cNvSpPr/>
          <p:nvPr/>
        </p:nvSpPr>
        <p:spPr>
          <a:xfrm>
            <a:off x="0" y="3733800"/>
            <a:ext cx="2362200" cy="685800"/>
          </a:xfrm>
          <a:prstGeom prst="cloudCallout">
            <a:avLst>
              <a:gd name="adj1" fmla="val -47208"/>
              <a:gd name="adj2" fmla="val 8501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52" name="ZoneTexte 131"/>
          <p:cNvSpPr txBox="1">
            <a:spLocks noChangeArrowheads="1"/>
          </p:cNvSpPr>
          <p:nvPr/>
        </p:nvSpPr>
        <p:spPr bwMode="auto">
          <a:xfrm>
            <a:off x="457200" y="38100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800" b="1">
                <a:solidFill>
                  <a:srgbClr val="000099"/>
                </a:solidFill>
                <a:latin typeface="Aharoni" pitchFamily="2" charset="-79"/>
                <a:ea typeface="Batang" pitchFamily="18" charset="-127"/>
                <a:cs typeface="Aharoni" pitchFamily="2" charset="-79"/>
              </a:rPr>
              <a:t>PROJET</a:t>
            </a:r>
            <a:endParaRPr lang="fr-BE" altLang="fr-FR" sz="1800" b="1">
              <a:solidFill>
                <a:srgbClr val="000099"/>
              </a:solidFill>
              <a:latin typeface="Aharoni" pitchFamily="2" charset="-79"/>
              <a:ea typeface="Batang" pitchFamily="18" charset="-127"/>
              <a:cs typeface="Aharoni" pitchFamily="2" charset="-79"/>
            </a:endParaRPr>
          </a:p>
        </p:txBody>
      </p:sp>
      <p:sp>
        <p:nvSpPr>
          <p:cNvPr id="135" name="Ellipse 134"/>
          <p:cNvSpPr/>
          <p:nvPr/>
        </p:nvSpPr>
        <p:spPr>
          <a:xfrm>
            <a:off x="3886200" y="4800600"/>
            <a:ext cx="1447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54" name="ZoneTexte 135"/>
          <p:cNvSpPr txBox="1">
            <a:spLocks noChangeArrowheads="1"/>
          </p:cNvSpPr>
          <p:nvPr/>
        </p:nvSpPr>
        <p:spPr bwMode="auto">
          <a:xfrm>
            <a:off x="3886200" y="4800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CESS</a:t>
            </a:r>
          </a:p>
        </p:txBody>
      </p:sp>
      <p:sp>
        <p:nvSpPr>
          <p:cNvPr id="140" name="Espace réservé du numéro de diapositive 139"/>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3C0F0F5F-377E-4373-BB71-FFDDC8A5D759}" type="slidenum">
              <a:rPr lang="fr-FR" sz="1400">
                <a:effectLst>
                  <a:outerShdw blurRad="38100" dist="38100" dir="2700000" algn="tl">
                    <a:srgbClr val="FFFFFF"/>
                  </a:outerShdw>
                </a:effectLst>
                <a:latin typeface="Arial" charset="0"/>
                <a:cs typeface="+mn-cs"/>
              </a:rPr>
              <a:pPr algn="r" eaLnBrk="1" hangingPunct="1">
                <a:defRPr/>
              </a:pPr>
              <a:t>53</a:t>
            </a:fld>
            <a:endParaRPr lang="fr-FR" sz="1400">
              <a:effectLst>
                <a:outerShdw blurRad="38100" dist="38100" dir="2700000" algn="tl">
                  <a:srgbClr val="FFFFFF"/>
                </a:outerShdw>
              </a:effectLst>
              <a:latin typeface="Arial" charset="0"/>
              <a:cs typeface="+mn-cs"/>
            </a:endParaRPr>
          </a:p>
        </p:txBody>
      </p:sp>
      <p:sp>
        <p:nvSpPr>
          <p:cNvPr id="147" name="Rectangle à coins arrondis 146"/>
          <p:cNvSpPr/>
          <p:nvPr/>
        </p:nvSpPr>
        <p:spPr>
          <a:xfrm>
            <a:off x="990600" y="6477000"/>
            <a:ext cx="1752600" cy="381000"/>
          </a:xfrm>
          <a:prstGeom prst="roundRect">
            <a:avLst/>
          </a:prstGeom>
          <a:solidFill>
            <a:srgbClr val="F7C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57" name="ZoneTexte 147"/>
          <p:cNvSpPr txBox="1">
            <a:spLocks noChangeArrowheads="1"/>
          </p:cNvSpPr>
          <p:nvPr/>
        </p:nvSpPr>
        <p:spPr bwMode="auto">
          <a:xfrm>
            <a:off x="914400" y="64912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t>Aide-soignant</a:t>
            </a:r>
          </a:p>
        </p:txBody>
      </p:sp>
      <p:sp>
        <p:nvSpPr>
          <p:cNvPr id="2" name="Flèche vers le haut 96"/>
          <p:cNvSpPr>
            <a:spLocks noChangeArrowheads="1"/>
          </p:cNvSpPr>
          <p:nvPr/>
        </p:nvSpPr>
        <p:spPr bwMode="auto">
          <a:xfrm rot="-155133">
            <a:off x="1066800" y="6245225"/>
            <a:ext cx="257175" cy="307975"/>
          </a:xfrm>
          <a:prstGeom prst="upArrow">
            <a:avLst>
              <a:gd name="adj1" fmla="val 50000"/>
              <a:gd name="adj2" fmla="val 16194"/>
            </a:avLst>
          </a:prstGeom>
          <a:solidFill>
            <a:schemeClr val="accent1"/>
          </a:solidFill>
          <a:ln w="25400" algn="ctr">
            <a:solidFill>
              <a:srgbClr val="B05C05"/>
            </a:solidFill>
            <a:miter lim="800000"/>
            <a:headEnd/>
            <a:tailEnd/>
          </a:ln>
        </p:spPr>
        <p:txBody>
          <a:bodyPr anchor="ctr"/>
          <a:lstStyle/>
          <a:p>
            <a:pPr algn="ctr" eaLnBrk="1" hangingPunct="1">
              <a:defRPr/>
            </a:pPr>
            <a:endParaRPr lang="fr-BE">
              <a:solidFill>
                <a:schemeClr val="lt1"/>
              </a:solidFill>
              <a:latin typeface="+mn-lt"/>
              <a:cs typeface="+mn-cs"/>
            </a:endParaRPr>
          </a:p>
        </p:txBody>
      </p:sp>
      <p:sp>
        <p:nvSpPr>
          <p:cNvPr id="60459" name="ZoneTexte 132"/>
          <p:cNvSpPr txBox="1">
            <a:spLocks noChangeArrowheads="1"/>
          </p:cNvSpPr>
          <p:nvPr/>
        </p:nvSpPr>
        <p:spPr bwMode="auto">
          <a:xfrm>
            <a:off x="457200" y="5867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 VAE</a:t>
            </a:r>
            <a:endParaRPr lang="fr-BE" altLang="fr-FR" sz="2800" b="1">
              <a:latin typeface="Arial Narrow" panose="020B0606020202030204" pitchFamily="34" charset="0"/>
            </a:endParaRPr>
          </a:p>
        </p:txBody>
      </p:sp>
      <p:sp>
        <p:nvSpPr>
          <p:cNvPr id="18" name="Rectangle à coins arrondis 17"/>
          <p:cNvSpPr/>
          <p:nvPr/>
        </p:nvSpPr>
        <p:spPr>
          <a:xfrm>
            <a:off x="6553200" y="48768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3" name="Rectangle à coins arrondis 17"/>
          <p:cNvSpPr/>
          <p:nvPr/>
        </p:nvSpPr>
        <p:spPr>
          <a:xfrm>
            <a:off x="6553200" y="53340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4" name="Rectangle à coins arrondis 17"/>
          <p:cNvSpPr/>
          <p:nvPr/>
        </p:nvSpPr>
        <p:spPr>
          <a:xfrm>
            <a:off x="6553200" y="57912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3" name="Ellipse 72"/>
          <p:cNvSpPr/>
          <p:nvPr/>
        </p:nvSpPr>
        <p:spPr>
          <a:xfrm>
            <a:off x="7315200" y="4876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 name="Ellipse 72"/>
          <p:cNvSpPr/>
          <p:nvPr/>
        </p:nvSpPr>
        <p:spPr>
          <a:xfrm>
            <a:off x="7315200" y="5334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9" name="Ellipse 72"/>
          <p:cNvSpPr/>
          <p:nvPr/>
        </p:nvSpPr>
        <p:spPr>
          <a:xfrm>
            <a:off x="7315200" y="5791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0466" name="ZoneTexte 101"/>
          <p:cNvSpPr txBox="1">
            <a:spLocks noChangeArrowheads="1"/>
          </p:cNvSpPr>
          <p:nvPr/>
        </p:nvSpPr>
        <p:spPr bwMode="auto">
          <a:xfrm>
            <a:off x="7239000" y="4876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3</a:t>
            </a:r>
          </a:p>
        </p:txBody>
      </p:sp>
      <p:sp>
        <p:nvSpPr>
          <p:cNvPr id="60467" name="ZoneTexte 100"/>
          <p:cNvSpPr txBox="1">
            <a:spLocks noChangeArrowheads="1"/>
          </p:cNvSpPr>
          <p:nvPr/>
        </p:nvSpPr>
        <p:spPr bwMode="auto">
          <a:xfrm>
            <a:off x="7239000" y="53340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2</a:t>
            </a:r>
          </a:p>
        </p:txBody>
      </p:sp>
      <p:sp>
        <p:nvSpPr>
          <p:cNvPr id="60468" name="ZoneTexte 99"/>
          <p:cNvSpPr txBox="1">
            <a:spLocks noChangeArrowheads="1"/>
          </p:cNvSpPr>
          <p:nvPr/>
        </p:nvSpPr>
        <p:spPr bwMode="auto">
          <a:xfrm>
            <a:off x="7239000" y="579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1</a:t>
            </a:r>
          </a:p>
        </p:txBody>
      </p:sp>
      <p:pic>
        <p:nvPicPr>
          <p:cNvPr id="60469" name="Image 57" descr="A:\nicole\FNIB\Agora\Photos pour Agora\LOGOS\LOGO FNIB\Logo_FNIB transpar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pied de page 3"/>
          <p:cNvSpPr txBox="1">
            <a:spLocks noGrp="1"/>
          </p:cNvSpPr>
          <p:nvPr/>
        </p:nvSpPr>
        <p:spPr bwMode="auto">
          <a:xfrm>
            <a:off x="5867400" y="0"/>
            <a:ext cx="2590800" cy="476250"/>
          </a:xfrm>
          <a:prstGeom prst="rect">
            <a:avLst/>
          </a:prstGeom>
          <a:noFill/>
          <a:ln>
            <a:miter lim="800000"/>
            <a:headEnd/>
            <a:tailEnd/>
          </a:ln>
        </p:spPr>
        <p:txBody>
          <a:bodyPr anchor="b"/>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Photographie de l'enseignement</a:t>
            </a:r>
          </a:p>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en soins infirmiers - Congrès AISPN 091115 TL</a:t>
            </a:r>
            <a:endParaRPr lang="fr-FR"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8" name="Rectangle 6"/>
          <p:cNvSpPr>
            <a:spLocks noGrp="1" noChangeArrowheads="1"/>
          </p:cNvSpPr>
          <p:nvPr>
            <p:ph type="sldNum" sz="quarter" idx="12"/>
          </p:nvPr>
        </p:nvSpPr>
        <p:spPr/>
        <p:txBody>
          <a:bodyPr/>
          <a:lstStyle/>
          <a:p>
            <a:pPr>
              <a:defRPr/>
            </a:pPr>
            <a:fld id="{98238EA9-42C8-4014-B275-776FD40E8DA1}" type="slidenum">
              <a:rPr lang="fr-FR"/>
              <a:pPr>
                <a:defRPr/>
              </a:pPr>
              <a:t>54</a:t>
            </a:fld>
            <a:endParaRPr lang="fr-FR"/>
          </a:p>
        </p:txBody>
      </p:sp>
      <p:cxnSp>
        <p:nvCxnSpPr>
          <p:cNvPr id="5" name="Connecteur droit 4"/>
          <p:cNvCxnSpPr/>
          <p:nvPr/>
        </p:nvCxnSpPr>
        <p:spPr>
          <a:xfrm>
            <a:off x="228600" y="64008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28600" y="18288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8" name="Rectangle à coins arrondis 7"/>
          <p:cNvSpPr/>
          <p:nvPr/>
        </p:nvSpPr>
        <p:spPr>
          <a:xfrm>
            <a:off x="3581400" y="41910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9" name="Rectangle à coins arrondis 8"/>
          <p:cNvSpPr/>
          <p:nvPr/>
        </p:nvSpPr>
        <p:spPr>
          <a:xfrm>
            <a:off x="3581400" y="36576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0" name="Rectangle à coins arrondis 9"/>
          <p:cNvSpPr/>
          <p:nvPr/>
        </p:nvSpPr>
        <p:spPr>
          <a:xfrm>
            <a:off x="3581400" y="31242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1" name="Rectangle à coins arrondis 10"/>
          <p:cNvSpPr/>
          <p:nvPr/>
        </p:nvSpPr>
        <p:spPr>
          <a:xfrm>
            <a:off x="3581400" y="25908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4" name="Rectangle à coins arrondis 13"/>
          <p:cNvSpPr/>
          <p:nvPr/>
        </p:nvSpPr>
        <p:spPr>
          <a:xfrm>
            <a:off x="685800" y="5943600"/>
            <a:ext cx="2133600" cy="381000"/>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5" name="Rectangle à coins arrondis 14"/>
          <p:cNvSpPr/>
          <p:nvPr/>
        </p:nvSpPr>
        <p:spPr>
          <a:xfrm>
            <a:off x="685800" y="5410200"/>
            <a:ext cx="2133600" cy="381000"/>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3" name="Ellipse 22"/>
          <p:cNvSpPr/>
          <p:nvPr/>
        </p:nvSpPr>
        <p:spPr>
          <a:xfrm>
            <a:off x="76200" y="3276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52" name="ZoneTexte 23"/>
          <p:cNvSpPr txBox="1">
            <a:spLocks noChangeArrowheads="1"/>
          </p:cNvSpPr>
          <p:nvPr/>
        </p:nvSpPr>
        <p:spPr bwMode="auto">
          <a:xfrm>
            <a:off x="0" y="3276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6</a:t>
            </a:r>
          </a:p>
        </p:txBody>
      </p:sp>
      <p:cxnSp>
        <p:nvCxnSpPr>
          <p:cNvPr id="25" name="Connecteur droit 24"/>
          <p:cNvCxnSpPr/>
          <p:nvPr/>
        </p:nvCxnSpPr>
        <p:spPr>
          <a:xfrm>
            <a:off x="228600" y="4724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228600" y="533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46" name="Flèche courbée vers le haut 45"/>
          <p:cNvSpPr/>
          <p:nvPr/>
        </p:nvSpPr>
        <p:spPr>
          <a:xfrm rot="18358262" flipV="1">
            <a:off x="1847850" y="3935413"/>
            <a:ext cx="1997075" cy="914400"/>
          </a:xfrm>
          <a:prstGeom prst="curvedUpArrow">
            <a:avLst>
              <a:gd name="adj1" fmla="val 14245"/>
              <a:gd name="adj2" fmla="val 38987"/>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47" name="Flèche courbée vers le haut 46"/>
          <p:cNvSpPr/>
          <p:nvPr/>
        </p:nvSpPr>
        <p:spPr>
          <a:xfrm rot="14276290">
            <a:off x="5359400" y="3352800"/>
            <a:ext cx="2159000" cy="895350"/>
          </a:xfrm>
          <a:prstGeom prst="curvedUpArrow">
            <a:avLst>
              <a:gd name="adj1" fmla="val 17159"/>
              <a:gd name="adj2" fmla="val 50000"/>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48" name="Flèche vers le haut 47"/>
          <p:cNvSpPr/>
          <p:nvPr/>
        </p:nvSpPr>
        <p:spPr>
          <a:xfrm rot="2281281">
            <a:off x="3040063" y="4121150"/>
            <a:ext cx="309562" cy="15636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49" name="Ellipse 48"/>
          <p:cNvSpPr/>
          <p:nvPr/>
        </p:nvSpPr>
        <p:spPr>
          <a:xfrm>
            <a:off x="76200" y="48768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0" name="Ellipse 49"/>
          <p:cNvSpPr/>
          <p:nvPr/>
        </p:nvSpPr>
        <p:spPr>
          <a:xfrm>
            <a:off x="76200" y="609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1" name="Ellipse 50"/>
          <p:cNvSpPr/>
          <p:nvPr/>
        </p:nvSpPr>
        <p:spPr>
          <a:xfrm>
            <a:off x="76200" y="762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61" name="ZoneTexte 52"/>
          <p:cNvSpPr txBox="1">
            <a:spLocks noChangeArrowheads="1"/>
          </p:cNvSpPr>
          <p:nvPr/>
        </p:nvSpPr>
        <p:spPr bwMode="auto">
          <a:xfrm>
            <a:off x="0" y="873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8</a:t>
            </a:r>
          </a:p>
        </p:txBody>
      </p:sp>
      <p:sp>
        <p:nvSpPr>
          <p:cNvPr id="57" name="Ellipse 56"/>
          <p:cNvSpPr/>
          <p:nvPr/>
        </p:nvSpPr>
        <p:spPr>
          <a:xfrm>
            <a:off x="76200" y="64770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63" name="ZoneTexte 57"/>
          <p:cNvSpPr txBox="1">
            <a:spLocks noChangeArrowheads="1"/>
          </p:cNvSpPr>
          <p:nvPr/>
        </p:nvSpPr>
        <p:spPr bwMode="auto">
          <a:xfrm>
            <a:off x="0" y="64912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4</a:t>
            </a:r>
          </a:p>
        </p:txBody>
      </p:sp>
      <p:sp>
        <p:nvSpPr>
          <p:cNvPr id="61464" name="ZoneTexte 58"/>
          <p:cNvSpPr txBox="1">
            <a:spLocks noChangeArrowheads="1"/>
          </p:cNvSpPr>
          <p:nvPr/>
        </p:nvSpPr>
        <p:spPr bwMode="auto">
          <a:xfrm>
            <a:off x="0" y="4876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5</a:t>
            </a:r>
          </a:p>
        </p:txBody>
      </p:sp>
      <p:sp>
        <p:nvSpPr>
          <p:cNvPr id="61465" name="ZoneTexte 62"/>
          <p:cNvSpPr txBox="1">
            <a:spLocks noChangeArrowheads="1"/>
          </p:cNvSpPr>
          <p:nvPr/>
        </p:nvSpPr>
        <p:spPr bwMode="auto">
          <a:xfrm>
            <a:off x="3352800" y="51054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Brevet(s)</a:t>
            </a:r>
          </a:p>
          <a:p>
            <a:pPr algn="ctr" eaLnBrk="1" hangingPunct="1">
              <a:spcBef>
                <a:spcPct val="0"/>
              </a:spcBef>
              <a:buClrTx/>
              <a:buSzTx/>
              <a:buFontTx/>
              <a:buNone/>
            </a:pPr>
            <a:r>
              <a:rPr lang="fr-BE" altLang="fr-FR" sz="2400" b="1">
                <a:latin typeface="Arial Narrow" panose="020B0606020202030204" pitchFamily="34" charset="0"/>
              </a:rPr>
              <a:t>d’enseignement</a:t>
            </a:r>
          </a:p>
          <a:p>
            <a:pPr algn="ctr" eaLnBrk="1" hangingPunct="1">
              <a:spcBef>
                <a:spcPct val="0"/>
              </a:spcBef>
              <a:buClrTx/>
              <a:buSzTx/>
              <a:buFontTx/>
              <a:buNone/>
            </a:pPr>
            <a:r>
              <a:rPr lang="fr-BE" altLang="fr-FR" sz="2400" b="1">
                <a:latin typeface="Arial Narrow" panose="020B0606020202030204" pitchFamily="34" charset="0"/>
              </a:rPr>
              <a:t>supérieur - BES</a:t>
            </a:r>
          </a:p>
        </p:txBody>
      </p:sp>
      <p:sp>
        <p:nvSpPr>
          <p:cNvPr id="66" name="Ellipse 65"/>
          <p:cNvSpPr/>
          <p:nvPr/>
        </p:nvSpPr>
        <p:spPr>
          <a:xfrm>
            <a:off x="3810000" y="6477000"/>
            <a:ext cx="1447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7" name="Ellipse 66"/>
          <p:cNvSpPr/>
          <p:nvPr/>
        </p:nvSpPr>
        <p:spPr>
          <a:xfrm>
            <a:off x="4267200" y="3657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8" name="Ellipse 67"/>
          <p:cNvSpPr/>
          <p:nvPr/>
        </p:nvSpPr>
        <p:spPr>
          <a:xfrm>
            <a:off x="4267200" y="3124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9" name="Ellipse 68"/>
          <p:cNvSpPr/>
          <p:nvPr/>
        </p:nvSpPr>
        <p:spPr>
          <a:xfrm>
            <a:off x="4267200" y="2590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2" name="Ellipse 71"/>
          <p:cNvSpPr/>
          <p:nvPr/>
        </p:nvSpPr>
        <p:spPr>
          <a:xfrm>
            <a:off x="7391400" y="4876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4" name="Ellipse 73"/>
          <p:cNvSpPr/>
          <p:nvPr/>
        </p:nvSpPr>
        <p:spPr>
          <a:xfrm>
            <a:off x="1447800" y="5943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5" name="Ellipse 74"/>
          <p:cNvSpPr/>
          <p:nvPr/>
        </p:nvSpPr>
        <p:spPr>
          <a:xfrm>
            <a:off x="1447800" y="5410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6" name="Ellipse 75"/>
          <p:cNvSpPr/>
          <p:nvPr/>
        </p:nvSpPr>
        <p:spPr>
          <a:xfrm>
            <a:off x="4267200" y="4191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74" name="ZoneTexte 81"/>
          <p:cNvSpPr txBox="1">
            <a:spLocks noChangeArrowheads="1"/>
          </p:cNvSpPr>
          <p:nvPr/>
        </p:nvSpPr>
        <p:spPr bwMode="auto">
          <a:xfrm>
            <a:off x="3810000" y="64881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CESS</a:t>
            </a:r>
          </a:p>
        </p:txBody>
      </p:sp>
      <p:sp>
        <p:nvSpPr>
          <p:cNvPr id="61475" name="ZoneTexte 82"/>
          <p:cNvSpPr txBox="1">
            <a:spLocks noChangeArrowheads="1"/>
          </p:cNvSpPr>
          <p:nvPr/>
        </p:nvSpPr>
        <p:spPr bwMode="auto">
          <a:xfrm>
            <a:off x="4191000" y="2590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4</a:t>
            </a:r>
          </a:p>
        </p:txBody>
      </p:sp>
      <p:sp>
        <p:nvSpPr>
          <p:cNvPr id="61476" name="ZoneTexte 83"/>
          <p:cNvSpPr txBox="1">
            <a:spLocks noChangeArrowheads="1"/>
          </p:cNvSpPr>
          <p:nvPr/>
        </p:nvSpPr>
        <p:spPr bwMode="auto">
          <a:xfrm>
            <a:off x="4191000" y="3124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3</a:t>
            </a:r>
          </a:p>
        </p:txBody>
      </p:sp>
      <p:sp>
        <p:nvSpPr>
          <p:cNvPr id="61477" name="ZoneTexte 84"/>
          <p:cNvSpPr txBox="1">
            <a:spLocks noChangeArrowheads="1"/>
          </p:cNvSpPr>
          <p:nvPr/>
        </p:nvSpPr>
        <p:spPr bwMode="auto">
          <a:xfrm>
            <a:off x="4191000" y="3657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2</a:t>
            </a:r>
          </a:p>
        </p:txBody>
      </p:sp>
      <p:sp>
        <p:nvSpPr>
          <p:cNvPr id="61478" name="ZoneTexte 85"/>
          <p:cNvSpPr txBox="1">
            <a:spLocks noChangeArrowheads="1"/>
          </p:cNvSpPr>
          <p:nvPr/>
        </p:nvSpPr>
        <p:spPr bwMode="auto">
          <a:xfrm>
            <a:off x="4191000" y="4191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1</a:t>
            </a:r>
          </a:p>
        </p:txBody>
      </p:sp>
      <p:sp>
        <p:nvSpPr>
          <p:cNvPr id="61479" name="ZoneTexte 97"/>
          <p:cNvSpPr txBox="1">
            <a:spLocks noChangeArrowheads="1"/>
          </p:cNvSpPr>
          <p:nvPr/>
        </p:nvSpPr>
        <p:spPr bwMode="auto">
          <a:xfrm>
            <a:off x="1295400" y="5410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ASI 2</a:t>
            </a:r>
          </a:p>
        </p:txBody>
      </p:sp>
      <p:sp>
        <p:nvSpPr>
          <p:cNvPr id="61480" name="ZoneTexte 98"/>
          <p:cNvSpPr txBox="1">
            <a:spLocks noChangeArrowheads="1"/>
          </p:cNvSpPr>
          <p:nvPr/>
        </p:nvSpPr>
        <p:spPr bwMode="auto">
          <a:xfrm>
            <a:off x="1295400" y="5943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ASI 1</a:t>
            </a:r>
          </a:p>
        </p:txBody>
      </p:sp>
      <p:sp>
        <p:nvSpPr>
          <p:cNvPr id="103" name="Flèche à angle droit 102"/>
          <p:cNvSpPr/>
          <p:nvPr/>
        </p:nvSpPr>
        <p:spPr>
          <a:xfrm>
            <a:off x="5181600" y="6248400"/>
            <a:ext cx="14478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82" name="Flèche à angle droit 103"/>
          <p:cNvSpPr>
            <a:spLocks/>
          </p:cNvSpPr>
          <p:nvPr/>
        </p:nvSpPr>
        <p:spPr bwMode="auto">
          <a:xfrm rot="1611070" flipH="1" flipV="1">
            <a:off x="2514600" y="6248400"/>
            <a:ext cx="1371600" cy="304800"/>
          </a:xfrm>
          <a:custGeom>
            <a:avLst/>
            <a:gdLst>
              <a:gd name="T0" fmla="*/ 1257300 w 1371600"/>
              <a:gd name="T1" fmla="*/ 0 h 457200"/>
              <a:gd name="T2" fmla="*/ 1143000 w 1371600"/>
              <a:gd name="T3" fmla="*/ 50800 h 457200"/>
              <a:gd name="T4" fmla="*/ 0 w 1371600"/>
              <a:gd name="T5" fmla="*/ 177800 h 457200"/>
              <a:gd name="T6" fmla="*/ 657225 w 1371600"/>
              <a:gd name="T7" fmla="*/ 203200 h 457200"/>
              <a:gd name="T8" fmla="*/ 1314450 w 1371600"/>
              <a:gd name="T9" fmla="*/ 127000 h 457200"/>
              <a:gd name="T10" fmla="*/ 1371600 w 1371600"/>
              <a:gd name="T11" fmla="*/ 50800 h 457200"/>
              <a:gd name="T12" fmla="*/ 17694720 60000 65536"/>
              <a:gd name="T13" fmla="*/ 11796480 60000 65536"/>
              <a:gd name="T14" fmla="*/ 11796480 60000 65536"/>
              <a:gd name="T15" fmla="*/ 5898240 60000 65536"/>
              <a:gd name="T16" fmla="*/ 0 60000 65536"/>
              <a:gd name="T17" fmla="*/ 0 60000 65536"/>
              <a:gd name="T18" fmla="*/ 0 w 1371600"/>
              <a:gd name="T19" fmla="*/ 342900 h 457200"/>
              <a:gd name="T20" fmla="*/ 1314450 w 1371600"/>
              <a:gd name="T21" fmla="*/ 457200 h 457200"/>
            </a:gdLst>
            <a:ahLst/>
            <a:cxnLst>
              <a:cxn ang="T12">
                <a:pos x="T0" y="T1"/>
              </a:cxn>
              <a:cxn ang="T13">
                <a:pos x="T2" y="T3"/>
              </a:cxn>
              <a:cxn ang="T14">
                <a:pos x="T4" y="T5"/>
              </a:cxn>
              <a:cxn ang="T15">
                <a:pos x="T6" y="T7"/>
              </a:cxn>
              <a:cxn ang="T16">
                <a:pos x="T8" y="T9"/>
              </a:cxn>
              <a:cxn ang="T17">
                <a:pos x="T10" y="T11"/>
              </a:cxn>
            </a:cxnLst>
            <a:rect l="T18" t="T19" r="T20" b="T21"/>
            <a:pathLst>
              <a:path w="1371600" h="457200">
                <a:moveTo>
                  <a:pt x="0" y="342900"/>
                </a:moveTo>
                <a:lnTo>
                  <a:pt x="1200150" y="342900"/>
                </a:lnTo>
                <a:lnTo>
                  <a:pt x="1200150" y="114300"/>
                </a:lnTo>
                <a:lnTo>
                  <a:pt x="1143000" y="114300"/>
                </a:lnTo>
                <a:lnTo>
                  <a:pt x="1257300" y="0"/>
                </a:lnTo>
                <a:lnTo>
                  <a:pt x="1371600" y="114300"/>
                </a:lnTo>
                <a:lnTo>
                  <a:pt x="1314450" y="114300"/>
                </a:lnTo>
                <a:lnTo>
                  <a:pt x="1314450" y="457200"/>
                </a:lnTo>
                <a:lnTo>
                  <a:pt x="0" y="457200"/>
                </a:lnTo>
                <a:lnTo>
                  <a:pt x="0" y="342900"/>
                </a:lnTo>
                <a:close/>
              </a:path>
            </a:pathLst>
          </a:custGeom>
          <a:solidFill>
            <a:schemeClr val="accent1"/>
          </a:solidFill>
          <a:ln w="25400" cap="flat" cmpd="sng" algn="ctr">
            <a:solidFill>
              <a:srgbClr val="B05C05"/>
            </a:solidFill>
            <a:prstDash val="solid"/>
            <a:round/>
            <a:headEnd/>
            <a:tailEnd/>
          </a:ln>
        </p:spPr>
        <p:txBody>
          <a:bodyPr anchor="ctr"/>
          <a:lstStyle/>
          <a:p>
            <a:endParaRPr lang="fr-BE"/>
          </a:p>
        </p:txBody>
      </p:sp>
      <p:sp>
        <p:nvSpPr>
          <p:cNvPr id="105" name="Ellipse 104"/>
          <p:cNvSpPr>
            <a:spLocks noChangeArrowheads="1"/>
          </p:cNvSpPr>
          <p:nvPr/>
        </p:nvSpPr>
        <p:spPr bwMode="auto">
          <a:xfrm>
            <a:off x="6172200" y="4495800"/>
            <a:ext cx="2971800" cy="2057400"/>
          </a:xfrm>
          <a:prstGeom prst="ellipse">
            <a:avLst/>
          </a:prstGeom>
          <a:solidFill>
            <a:srgbClr val="FFE5FF"/>
          </a:solidFill>
          <a:ln w="57150" algn="ctr">
            <a:solidFill>
              <a:srgbClr val="FF3300"/>
            </a:solidFill>
            <a:prstDash val="dash"/>
            <a:round/>
            <a:headEnd/>
            <a:tailEnd/>
          </a:ln>
        </p:spPr>
        <p:txBody>
          <a:bodyPr anchor="ctr"/>
          <a:lstStyle/>
          <a:p>
            <a:pPr algn="ctr" eaLnBrk="1" hangingPunct="1">
              <a:defRPr/>
            </a:pPr>
            <a:endParaRPr lang="fr-BE">
              <a:solidFill>
                <a:schemeClr val="lt1"/>
              </a:solidFill>
              <a:latin typeface="+mn-lt"/>
              <a:cs typeface="+mn-cs"/>
            </a:endParaRPr>
          </a:p>
        </p:txBody>
      </p:sp>
      <p:sp>
        <p:nvSpPr>
          <p:cNvPr id="106" name="Ellipse 105"/>
          <p:cNvSpPr>
            <a:spLocks noChangeArrowheads="1"/>
          </p:cNvSpPr>
          <p:nvPr/>
        </p:nvSpPr>
        <p:spPr bwMode="auto">
          <a:xfrm>
            <a:off x="609600" y="5029200"/>
            <a:ext cx="2286000" cy="1600200"/>
          </a:xfrm>
          <a:prstGeom prst="ellipse">
            <a:avLst/>
          </a:prstGeom>
          <a:noFill/>
          <a:ln w="57150" algn="ctr">
            <a:solidFill>
              <a:srgbClr val="007635"/>
            </a:solidFill>
            <a:prstDash val="dash"/>
            <a:round/>
            <a:headEnd/>
            <a:tailEnd/>
          </a:ln>
        </p:spPr>
        <p:txBody>
          <a:bodyPr anchor="ctr"/>
          <a:lstStyle/>
          <a:p>
            <a:pPr algn="ctr" eaLnBrk="1" hangingPunct="1">
              <a:defRPr/>
            </a:pPr>
            <a:endParaRPr lang="fr-BE">
              <a:solidFill>
                <a:schemeClr val="lt1"/>
              </a:solidFill>
              <a:latin typeface="+mn-lt"/>
              <a:cs typeface="+mn-cs"/>
            </a:endParaRPr>
          </a:p>
        </p:txBody>
      </p:sp>
      <p:sp>
        <p:nvSpPr>
          <p:cNvPr id="107" name="Explosion 1 106"/>
          <p:cNvSpPr/>
          <p:nvPr/>
        </p:nvSpPr>
        <p:spPr>
          <a:xfrm>
            <a:off x="2514600" y="26670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86" name="ZoneTexte 107"/>
          <p:cNvSpPr txBox="1">
            <a:spLocks noChangeArrowheads="1"/>
          </p:cNvSpPr>
          <p:nvPr/>
        </p:nvSpPr>
        <p:spPr bwMode="auto">
          <a:xfrm>
            <a:off x="2819400" y="29718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sp>
        <p:nvSpPr>
          <p:cNvPr id="113" name="Explosion 1 112"/>
          <p:cNvSpPr/>
          <p:nvPr/>
        </p:nvSpPr>
        <p:spPr>
          <a:xfrm>
            <a:off x="2209800" y="51816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88" name="ZoneTexte 113"/>
          <p:cNvSpPr txBox="1">
            <a:spLocks noChangeArrowheads="1"/>
          </p:cNvSpPr>
          <p:nvPr/>
        </p:nvSpPr>
        <p:spPr bwMode="auto">
          <a:xfrm>
            <a:off x="2514600" y="54102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sp>
        <p:nvSpPr>
          <p:cNvPr id="61489" name="ZoneTexte 116"/>
          <p:cNvSpPr txBox="1">
            <a:spLocks noChangeArrowheads="1"/>
          </p:cNvSpPr>
          <p:nvPr/>
        </p:nvSpPr>
        <p:spPr bwMode="auto">
          <a:xfrm>
            <a:off x="0" y="609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7</a:t>
            </a:r>
          </a:p>
        </p:txBody>
      </p:sp>
      <p:sp>
        <p:nvSpPr>
          <p:cNvPr id="61490" name="ZoneTexte 120"/>
          <p:cNvSpPr txBox="1">
            <a:spLocks noChangeArrowheads="1"/>
          </p:cNvSpPr>
          <p:nvPr/>
        </p:nvSpPr>
        <p:spPr bwMode="auto">
          <a:xfrm>
            <a:off x="4038600" y="20574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BSI</a:t>
            </a:r>
          </a:p>
        </p:txBody>
      </p:sp>
      <p:sp>
        <p:nvSpPr>
          <p:cNvPr id="124" name="Parchemin horizontal 123"/>
          <p:cNvSpPr/>
          <p:nvPr/>
        </p:nvSpPr>
        <p:spPr>
          <a:xfrm>
            <a:off x="762000" y="0"/>
            <a:ext cx="838200" cy="457200"/>
          </a:xfrm>
          <a:prstGeom prst="horizontalScroll">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92" name="ZoneTexte 124"/>
          <p:cNvSpPr txBox="1">
            <a:spLocks noChangeArrowheads="1"/>
          </p:cNvSpPr>
          <p:nvPr/>
        </p:nvSpPr>
        <p:spPr bwMode="auto">
          <a:xfrm>
            <a:off x="8382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400" b="1">
                <a:solidFill>
                  <a:schemeClr val="bg1"/>
                </a:solidFill>
              </a:rPr>
              <a:t>CEC</a:t>
            </a:r>
            <a:endParaRPr lang="fr-BE" altLang="fr-FR" sz="1800" b="1">
              <a:solidFill>
                <a:schemeClr val="bg1"/>
              </a:solidFill>
            </a:endParaRPr>
          </a:p>
        </p:txBody>
      </p:sp>
      <p:sp>
        <p:nvSpPr>
          <p:cNvPr id="61493" name="ZoneTexte 126"/>
          <p:cNvSpPr txBox="1">
            <a:spLocks noChangeArrowheads="1"/>
          </p:cNvSpPr>
          <p:nvPr/>
        </p:nvSpPr>
        <p:spPr bwMode="auto">
          <a:xfrm>
            <a:off x="2590800" y="38195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VAE</a:t>
            </a:r>
            <a:endParaRPr lang="fr-BE" altLang="fr-FR" sz="2800" b="1">
              <a:latin typeface="Arial Narrow" panose="020B0606020202030204" pitchFamily="34" charset="0"/>
            </a:endParaRPr>
          </a:p>
        </p:txBody>
      </p:sp>
      <p:sp>
        <p:nvSpPr>
          <p:cNvPr id="61494" name="ZoneTexte 128"/>
          <p:cNvSpPr txBox="1">
            <a:spLocks noChangeArrowheads="1"/>
          </p:cNvSpPr>
          <p:nvPr/>
        </p:nvSpPr>
        <p:spPr bwMode="auto">
          <a:xfrm>
            <a:off x="457200" y="2819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rgbClr val="FF0000"/>
                </a:solidFill>
              </a:rPr>
              <a:t>Hautes Ecoles</a:t>
            </a:r>
          </a:p>
        </p:txBody>
      </p:sp>
      <p:sp>
        <p:nvSpPr>
          <p:cNvPr id="131" name="Pensées 130"/>
          <p:cNvSpPr/>
          <p:nvPr/>
        </p:nvSpPr>
        <p:spPr>
          <a:xfrm>
            <a:off x="0" y="3733800"/>
            <a:ext cx="2362200" cy="685800"/>
          </a:xfrm>
          <a:prstGeom prst="cloudCallout">
            <a:avLst>
              <a:gd name="adj1" fmla="val -47208"/>
              <a:gd name="adj2" fmla="val 8501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96" name="ZoneTexte 131"/>
          <p:cNvSpPr txBox="1">
            <a:spLocks noChangeArrowheads="1"/>
          </p:cNvSpPr>
          <p:nvPr/>
        </p:nvSpPr>
        <p:spPr bwMode="auto">
          <a:xfrm>
            <a:off x="457200" y="38100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800" b="1">
                <a:solidFill>
                  <a:srgbClr val="000099"/>
                </a:solidFill>
                <a:latin typeface="Aharoni" pitchFamily="2" charset="-79"/>
                <a:ea typeface="Batang" pitchFamily="18" charset="-127"/>
                <a:cs typeface="Aharoni" pitchFamily="2" charset="-79"/>
              </a:rPr>
              <a:t>PROJET</a:t>
            </a:r>
            <a:endParaRPr lang="fr-BE" altLang="fr-FR" sz="1800" b="1">
              <a:solidFill>
                <a:srgbClr val="000099"/>
              </a:solidFill>
              <a:latin typeface="Aharoni" pitchFamily="2" charset="-79"/>
              <a:ea typeface="Batang" pitchFamily="18" charset="-127"/>
              <a:cs typeface="Aharoni" pitchFamily="2" charset="-79"/>
            </a:endParaRPr>
          </a:p>
        </p:txBody>
      </p:sp>
      <p:sp>
        <p:nvSpPr>
          <p:cNvPr id="61497" name="ZoneTexte 132"/>
          <p:cNvSpPr txBox="1">
            <a:spLocks noChangeArrowheads="1"/>
          </p:cNvSpPr>
          <p:nvPr/>
        </p:nvSpPr>
        <p:spPr bwMode="auto">
          <a:xfrm>
            <a:off x="5867400" y="32004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 VAE</a:t>
            </a:r>
            <a:endParaRPr lang="fr-BE" altLang="fr-FR" sz="2800" b="1">
              <a:latin typeface="Arial Narrow" panose="020B0606020202030204" pitchFamily="34" charset="0"/>
            </a:endParaRPr>
          </a:p>
        </p:txBody>
      </p:sp>
      <p:sp>
        <p:nvSpPr>
          <p:cNvPr id="135" name="Ellipse 134"/>
          <p:cNvSpPr/>
          <p:nvPr/>
        </p:nvSpPr>
        <p:spPr>
          <a:xfrm>
            <a:off x="3886200" y="4800600"/>
            <a:ext cx="1447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499" name="ZoneTexte 135"/>
          <p:cNvSpPr txBox="1">
            <a:spLocks noChangeArrowheads="1"/>
          </p:cNvSpPr>
          <p:nvPr/>
        </p:nvSpPr>
        <p:spPr bwMode="auto">
          <a:xfrm>
            <a:off x="3886200" y="4800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CESS</a:t>
            </a:r>
          </a:p>
        </p:txBody>
      </p:sp>
      <p:sp>
        <p:nvSpPr>
          <p:cNvPr id="61500" name="ZoneTexte 136"/>
          <p:cNvSpPr txBox="1">
            <a:spLocks noChangeArrowheads="1"/>
          </p:cNvSpPr>
          <p:nvPr/>
        </p:nvSpPr>
        <p:spPr bwMode="auto">
          <a:xfrm>
            <a:off x="6781800" y="28194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solidFill>
                  <a:srgbClr val="660066"/>
                </a:solidFill>
                <a:latin typeface="Arial Narrow" panose="020B0606020202030204" pitchFamily="34" charset="0"/>
              </a:rPr>
              <a:t>TRANSPOSITION </a:t>
            </a:r>
            <a:r>
              <a:rPr lang="fr-BE" altLang="fr-FR" sz="2400" b="1">
                <a:solidFill>
                  <a:srgbClr val="660066"/>
                </a:solidFill>
                <a:latin typeface="Arial" panose="020B0604020202020204" pitchFamily="34" charset="0"/>
              </a:rPr>
              <a:t>DIRECTIVE 2013/55/UE</a:t>
            </a:r>
          </a:p>
        </p:txBody>
      </p:sp>
      <p:sp>
        <p:nvSpPr>
          <p:cNvPr id="140" name="Espace réservé du numéro de diapositive 139"/>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D7D2DBC5-C7EE-4988-845D-61147C119FC3}" type="slidenum">
              <a:rPr lang="fr-FR" sz="1400">
                <a:effectLst>
                  <a:outerShdw blurRad="38100" dist="38100" dir="2700000" algn="tl">
                    <a:srgbClr val="FFFFFF"/>
                  </a:outerShdw>
                </a:effectLst>
                <a:latin typeface="Arial" charset="0"/>
                <a:cs typeface="+mn-cs"/>
              </a:rPr>
              <a:pPr algn="r" eaLnBrk="1" hangingPunct="1">
                <a:defRPr/>
              </a:pPr>
              <a:t>54</a:t>
            </a:fld>
            <a:endParaRPr lang="fr-FR" sz="1400">
              <a:effectLst>
                <a:outerShdw blurRad="38100" dist="38100" dir="2700000" algn="tl">
                  <a:srgbClr val="FFFFFF"/>
                </a:outerShdw>
              </a:effectLst>
              <a:latin typeface="Arial" charset="0"/>
              <a:cs typeface="+mn-cs"/>
            </a:endParaRPr>
          </a:p>
        </p:txBody>
      </p:sp>
      <p:sp>
        <p:nvSpPr>
          <p:cNvPr id="147" name="Rectangle à coins arrondis 146"/>
          <p:cNvSpPr/>
          <p:nvPr/>
        </p:nvSpPr>
        <p:spPr>
          <a:xfrm>
            <a:off x="990600" y="6477000"/>
            <a:ext cx="1752600" cy="381000"/>
          </a:xfrm>
          <a:prstGeom prst="roundRect">
            <a:avLst/>
          </a:prstGeom>
          <a:solidFill>
            <a:srgbClr val="F7C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503" name="ZoneTexte 147"/>
          <p:cNvSpPr txBox="1">
            <a:spLocks noChangeArrowheads="1"/>
          </p:cNvSpPr>
          <p:nvPr/>
        </p:nvSpPr>
        <p:spPr bwMode="auto">
          <a:xfrm>
            <a:off x="914400" y="64912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t>Aide-soignant</a:t>
            </a:r>
          </a:p>
        </p:txBody>
      </p:sp>
      <p:sp>
        <p:nvSpPr>
          <p:cNvPr id="2" name="Flèche vers le haut 96"/>
          <p:cNvSpPr>
            <a:spLocks noChangeArrowheads="1"/>
          </p:cNvSpPr>
          <p:nvPr/>
        </p:nvSpPr>
        <p:spPr bwMode="auto">
          <a:xfrm rot="-155133">
            <a:off x="1066800" y="6245225"/>
            <a:ext cx="257175" cy="307975"/>
          </a:xfrm>
          <a:prstGeom prst="upArrow">
            <a:avLst>
              <a:gd name="adj1" fmla="val 50000"/>
              <a:gd name="adj2" fmla="val 16194"/>
            </a:avLst>
          </a:prstGeom>
          <a:solidFill>
            <a:schemeClr val="accent1"/>
          </a:solidFill>
          <a:ln w="25400" algn="ctr">
            <a:solidFill>
              <a:srgbClr val="B05C05"/>
            </a:solidFill>
            <a:miter lim="800000"/>
            <a:headEnd/>
            <a:tailEnd/>
          </a:ln>
        </p:spPr>
        <p:txBody>
          <a:bodyPr anchor="ctr"/>
          <a:lstStyle/>
          <a:p>
            <a:pPr algn="ctr" eaLnBrk="1" hangingPunct="1">
              <a:defRPr/>
            </a:pPr>
            <a:endParaRPr lang="fr-BE">
              <a:solidFill>
                <a:schemeClr val="lt1"/>
              </a:solidFill>
              <a:latin typeface="+mn-lt"/>
              <a:cs typeface="+mn-cs"/>
            </a:endParaRPr>
          </a:p>
        </p:txBody>
      </p:sp>
      <p:sp>
        <p:nvSpPr>
          <p:cNvPr id="61505" name="ZoneTexte 132"/>
          <p:cNvSpPr txBox="1">
            <a:spLocks noChangeArrowheads="1"/>
          </p:cNvSpPr>
          <p:nvPr/>
        </p:nvSpPr>
        <p:spPr bwMode="auto">
          <a:xfrm>
            <a:off x="457200" y="5867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 VAE</a:t>
            </a:r>
            <a:endParaRPr lang="fr-BE" altLang="fr-FR" sz="2800" b="1">
              <a:latin typeface="Arial Narrow" panose="020B0606020202030204" pitchFamily="34" charset="0"/>
            </a:endParaRPr>
          </a:p>
        </p:txBody>
      </p:sp>
      <p:sp>
        <p:nvSpPr>
          <p:cNvPr id="18" name="Rectangle à coins arrondis 17"/>
          <p:cNvSpPr/>
          <p:nvPr/>
        </p:nvSpPr>
        <p:spPr>
          <a:xfrm>
            <a:off x="6553200" y="48768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3" name="Rectangle à coins arrondis 17"/>
          <p:cNvSpPr/>
          <p:nvPr/>
        </p:nvSpPr>
        <p:spPr>
          <a:xfrm>
            <a:off x="6553200" y="53340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4" name="Rectangle à coins arrondis 17"/>
          <p:cNvSpPr/>
          <p:nvPr/>
        </p:nvSpPr>
        <p:spPr>
          <a:xfrm>
            <a:off x="6553200" y="57912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3" name="Ellipse 72"/>
          <p:cNvSpPr/>
          <p:nvPr/>
        </p:nvSpPr>
        <p:spPr>
          <a:xfrm>
            <a:off x="7315200" y="4876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 name="Ellipse 72"/>
          <p:cNvSpPr/>
          <p:nvPr/>
        </p:nvSpPr>
        <p:spPr>
          <a:xfrm>
            <a:off x="7315200" y="5334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9" name="Ellipse 72"/>
          <p:cNvSpPr/>
          <p:nvPr/>
        </p:nvSpPr>
        <p:spPr>
          <a:xfrm>
            <a:off x="7315200" y="5791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512" name="ZoneTexte 101"/>
          <p:cNvSpPr txBox="1">
            <a:spLocks noChangeArrowheads="1"/>
          </p:cNvSpPr>
          <p:nvPr/>
        </p:nvSpPr>
        <p:spPr bwMode="auto">
          <a:xfrm>
            <a:off x="7239000" y="4876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3</a:t>
            </a:r>
          </a:p>
        </p:txBody>
      </p:sp>
      <p:sp>
        <p:nvSpPr>
          <p:cNvPr id="61513" name="ZoneTexte 100"/>
          <p:cNvSpPr txBox="1">
            <a:spLocks noChangeArrowheads="1"/>
          </p:cNvSpPr>
          <p:nvPr/>
        </p:nvSpPr>
        <p:spPr bwMode="auto">
          <a:xfrm>
            <a:off x="7239000" y="53340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2</a:t>
            </a:r>
          </a:p>
        </p:txBody>
      </p:sp>
      <p:sp>
        <p:nvSpPr>
          <p:cNvPr id="61514" name="ZoneTexte 99"/>
          <p:cNvSpPr txBox="1">
            <a:spLocks noChangeArrowheads="1"/>
          </p:cNvSpPr>
          <p:nvPr/>
        </p:nvSpPr>
        <p:spPr bwMode="auto">
          <a:xfrm>
            <a:off x="7239000" y="579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1</a:t>
            </a:r>
          </a:p>
        </p:txBody>
      </p:sp>
      <p:sp>
        <p:nvSpPr>
          <p:cNvPr id="115" name="Explosion 1 114"/>
          <p:cNvSpPr/>
          <p:nvPr/>
        </p:nvSpPr>
        <p:spPr>
          <a:xfrm>
            <a:off x="6096000" y="38862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516" name="ZoneTexte 115"/>
          <p:cNvSpPr txBox="1">
            <a:spLocks noChangeArrowheads="1"/>
          </p:cNvSpPr>
          <p:nvPr/>
        </p:nvSpPr>
        <p:spPr bwMode="auto">
          <a:xfrm>
            <a:off x="6400800" y="4175125"/>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pic>
        <p:nvPicPr>
          <p:cNvPr id="61517" name="Image 80" descr="A:\nicole\FNIB\Agora\Photos pour Agora\LOGOS\LOGO FNIB\Logo_FNIB transpar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pied de page 3"/>
          <p:cNvSpPr txBox="1">
            <a:spLocks noGrp="1"/>
          </p:cNvSpPr>
          <p:nvPr/>
        </p:nvSpPr>
        <p:spPr bwMode="auto">
          <a:xfrm>
            <a:off x="5867400" y="0"/>
            <a:ext cx="2590800" cy="476250"/>
          </a:xfrm>
          <a:prstGeom prst="rect">
            <a:avLst/>
          </a:prstGeom>
          <a:noFill/>
          <a:ln>
            <a:miter lim="800000"/>
            <a:headEnd/>
            <a:tailEnd/>
          </a:ln>
        </p:spPr>
        <p:txBody>
          <a:bodyPr anchor="b"/>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Photographie de l'enseignement</a:t>
            </a:r>
          </a:p>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en soins infirmiers - Congrès AISPN 091115 TL</a:t>
            </a:r>
            <a:endParaRPr lang="fr-FR"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4" name="Rectangle 6"/>
          <p:cNvSpPr>
            <a:spLocks noGrp="1" noChangeArrowheads="1"/>
          </p:cNvSpPr>
          <p:nvPr>
            <p:ph type="sldNum" sz="quarter" idx="12"/>
          </p:nvPr>
        </p:nvSpPr>
        <p:spPr/>
        <p:txBody>
          <a:bodyPr/>
          <a:lstStyle/>
          <a:p>
            <a:pPr>
              <a:defRPr/>
            </a:pPr>
            <a:fld id="{B871A7B8-0300-44E9-A6EF-438E905622CD}" type="slidenum">
              <a:rPr lang="fr-FR"/>
              <a:pPr>
                <a:defRPr/>
              </a:pPr>
              <a:t>55</a:t>
            </a:fld>
            <a:endParaRPr lang="fr-FR"/>
          </a:p>
        </p:txBody>
      </p:sp>
      <p:cxnSp>
        <p:nvCxnSpPr>
          <p:cNvPr id="5" name="Connecteur droit 4"/>
          <p:cNvCxnSpPr/>
          <p:nvPr/>
        </p:nvCxnSpPr>
        <p:spPr>
          <a:xfrm>
            <a:off x="228600" y="64008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28600" y="18288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8" name="Rectangle à coins arrondis 7"/>
          <p:cNvSpPr/>
          <p:nvPr/>
        </p:nvSpPr>
        <p:spPr>
          <a:xfrm>
            <a:off x="3581400" y="41910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9" name="Rectangle à coins arrondis 8"/>
          <p:cNvSpPr/>
          <p:nvPr/>
        </p:nvSpPr>
        <p:spPr>
          <a:xfrm>
            <a:off x="3581400" y="36576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0" name="Rectangle à coins arrondis 9"/>
          <p:cNvSpPr/>
          <p:nvPr/>
        </p:nvSpPr>
        <p:spPr>
          <a:xfrm>
            <a:off x="3581400" y="31242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1" name="Rectangle à coins arrondis 10"/>
          <p:cNvSpPr/>
          <p:nvPr/>
        </p:nvSpPr>
        <p:spPr>
          <a:xfrm>
            <a:off x="3581400" y="25908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2" name="Rectangle à coins arrondis 11"/>
          <p:cNvSpPr/>
          <p:nvPr/>
        </p:nvSpPr>
        <p:spPr>
          <a:xfrm>
            <a:off x="990600" y="20574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3" name="Rectangle à coins arrondis 12"/>
          <p:cNvSpPr/>
          <p:nvPr/>
        </p:nvSpPr>
        <p:spPr>
          <a:xfrm>
            <a:off x="6019800" y="20574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4" name="Rectangle à coins arrondis 13"/>
          <p:cNvSpPr/>
          <p:nvPr/>
        </p:nvSpPr>
        <p:spPr>
          <a:xfrm>
            <a:off x="685800" y="5943600"/>
            <a:ext cx="2133600" cy="381000"/>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5" name="Rectangle à coins arrondis 14"/>
          <p:cNvSpPr/>
          <p:nvPr/>
        </p:nvSpPr>
        <p:spPr>
          <a:xfrm>
            <a:off x="685800" y="5410200"/>
            <a:ext cx="2133600" cy="381000"/>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6" name="Rectangle à coins arrondis 15"/>
          <p:cNvSpPr/>
          <p:nvPr/>
        </p:nvSpPr>
        <p:spPr>
          <a:xfrm>
            <a:off x="990600" y="1295400"/>
            <a:ext cx="2133600" cy="381000"/>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7" name="Rectangle à coins arrondis 16"/>
          <p:cNvSpPr/>
          <p:nvPr/>
        </p:nvSpPr>
        <p:spPr>
          <a:xfrm>
            <a:off x="990600" y="762000"/>
            <a:ext cx="2133600" cy="381000"/>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3" name="Ellipse 22"/>
          <p:cNvSpPr/>
          <p:nvPr/>
        </p:nvSpPr>
        <p:spPr>
          <a:xfrm>
            <a:off x="76200" y="3276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480" name="ZoneTexte 23"/>
          <p:cNvSpPr txBox="1">
            <a:spLocks noChangeArrowheads="1"/>
          </p:cNvSpPr>
          <p:nvPr/>
        </p:nvSpPr>
        <p:spPr bwMode="auto">
          <a:xfrm>
            <a:off x="0" y="3276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6</a:t>
            </a:r>
          </a:p>
        </p:txBody>
      </p:sp>
      <p:cxnSp>
        <p:nvCxnSpPr>
          <p:cNvPr id="25" name="Connecteur droit 24"/>
          <p:cNvCxnSpPr/>
          <p:nvPr/>
        </p:nvCxnSpPr>
        <p:spPr>
          <a:xfrm>
            <a:off x="228600" y="4724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228600" y="533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46" name="Flèche courbée vers le haut 45"/>
          <p:cNvSpPr/>
          <p:nvPr/>
        </p:nvSpPr>
        <p:spPr>
          <a:xfrm rot="18358262" flipV="1">
            <a:off x="1847850" y="3935413"/>
            <a:ext cx="1997075" cy="914400"/>
          </a:xfrm>
          <a:prstGeom prst="curvedUpArrow">
            <a:avLst>
              <a:gd name="adj1" fmla="val 14245"/>
              <a:gd name="adj2" fmla="val 38987"/>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47" name="Flèche courbée vers le haut 46"/>
          <p:cNvSpPr/>
          <p:nvPr/>
        </p:nvSpPr>
        <p:spPr>
          <a:xfrm rot="14276290">
            <a:off x="5359400" y="3352800"/>
            <a:ext cx="2159000" cy="895350"/>
          </a:xfrm>
          <a:prstGeom prst="curvedUpArrow">
            <a:avLst>
              <a:gd name="adj1" fmla="val 17159"/>
              <a:gd name="adj2" fmla="val 50000"/>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48" name="Flèche vers le haut 47"/>
          <p:cNvSpPr/>
          <p:nvPr/>
        </p:nvSpPr>
        <p:spPr>
          <a:xfrm rot="2281281">
            <a:off x="3040063" y="4121150"/>
            <a:ext cx="309562" cy="15636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49" name="Ellipse 48"/>
          <p:cNvSpPr/>
          <p:nvPr/>
        </p:nvSpPr>
        <p:spPr>
          <a:xfrm>
            <a:off x="76200" y="48768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0" name="Ellipse 49"/>
          <p:cNvSpPr/>
          <p:nvPr/>
        </p:nvSpPr>
        <p:spPr>
          <a:xfrm>
            <a:off x="76200" y="609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1" name="Ellipse 50"/>
          <p:cNvSpPr/>
          <p:nvPr/>
        </p:nvSpPr>
        <p:spPr>
          <a:xfrm>
            <a:off x="76200" y="762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489" name="ZoneTexte 52"/>
          <p:cNvSpPr txBox="1">
            <a:spLocks noChangeArrowheads="1"/>
          </p:cNvSpPr>
          <p:nvPr/>
        </p:nvSpPr>
        <p:spPr bwMode="auto">
          <a:xfrm>
            <a:off x="0" y="873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8</a:t>
            </a:r>
          </a:p>
        </p:txBody>
      </p:sp>
      <p:sp>
        <p:nvSpPr>
          <p:cNvPr id="57" name="Ellipse 56"/>
          <p:cNvSpPr/>
          <p:nvPr/>
        </p:nvSpPr>
        <p:spPr>
          <a:xfrm>
            <a:off x="76200" y="64770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491" name="ZoneTexte 57"/>
          <p:cNvSpPr txBox="1">
            <a:spLocks noChangeArrowheads="1"/>
          </p:cNvSpPr>
          <p:nvPr/>
        </p:nvSpPr>
        <p:spPr bwMode="auto">
          <a:xfrm>
            <a:off x="0" y="64912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4</a:t>
            </a:r>
          </a:p>
        </p:txBody>
      </p:sp>
      <p:sp>
        <p:nvSpPr>
          <p:cNvPr id="62492" name="ZoneTexte 58"/>
          <p:cNvSpPr txBox="1">
            <a:spLocks noChangeArrowheads="1"/>
          </p:cNvSpPr>
          <p:nvPr/>
        </p:nvSpPr>
        <p:spPr bwMode="auto">
          <a:xfrm>
            <a:off x="0" y="4876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5</a:t>
            </a:r>
          </a:p>
        </p:txBody>
      </p:sp>
      <p:sp>
        <p:nvSpPr>
          <p:cNvPr id="60" name="Rectangle à coins arrondis 59"/>
          <p:cNvSpPr/>
          <p:nvPr/>
        </p:nvSpPr>
        <p:spPr>
          <a:xfrm>
            <a:off x="3505200" y="76200"/>
            <a:ext cx="21336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 name="Flèche courbée vers le haut 61"/>
          <p:cNvSpPr/>
          <p:nvPr/>
        </p:nvSpPr>
        <p:spPr>
          <a:xfrm rot="18406133" flipV="1">
            <a:off x="2667794" y="-23019"/>
            <a:ext cx="838200" cy="693738"/>
          </a:xfrm>
          <a:prstGeom prst="curvedUpArrow">
            <a:avLst>
              <a:gd name="adj1" fmla="val 14245"/>
              <a:gd name="adj2" fmla="val 389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62495" name="ZoneTexte 62"/>
          <p:cNvSpPr txBox="1">
            <a:spLocks noChangeArrowheads="1"/>
          </p:cNvSpPr>
          <p:nvPr/>
        </p:nvSpPr>
        <p:spPr bwMode="auto">
          <a:xfrm>
            <a:off x="3352800" y="51054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Brevet(s)</a:t>
            </a:r>
          </a:p>
          <a:p>
            <a:pPr algn="ctr" eaLnBrk="1" hangingPunct="1">
              <a:spcBef>
                <a:spcPct val="0"/>
              </a:spcBef>
              <a:buClrTx/>
              <a:buSzTx/>
              <a:buFontTx/>
              <a:buNone/>
            </a:pPr>
            <a:r>
              <a:rPr lang="fr-BE" altLang="fr-FR" sz="2400" b="1">
                <a:latin typeface="Arial Narrow" panose="020B0606020202030204" pitchFamily="34" charset="0"/>
              </a:rPr>
              <a:t>d’enseignement</a:t>
            </a:r>
          </a:p>
          <a:p>
            <a:pPr algn="ctr" eaLnBrk="1" hangingPunct="1">
              <a:spcBef>
                <a:spcPct val="0"/>
              </a:spcBef>
              <a:buClrTx/>
              <a:buSzTx/>
              <a:buFontTx/>
              <a:buNone/>
            </a:pPr>
            <a:r>
              <a:rPr lang="fr-BE" altLang="fr-FR" sz="2400" b="1">
                <a:latin typeface="Arial Narrow" panose="020B0606020202030204" pitchFamily="34" charset="0"/>
              </a:rPr>
              <a:t>supérieur - BES</a:t>
            </a:r>
          </a:p>
        </p:txBody>
      </p:sp>
      <p:sp>
        <p:nvSpPr>
          <p:cNvPr id="66" name="Ellipse 65"/>
          <p:cNvSpPr/>
          <p:nvPr/>
        </p:nvSpPr>
        <p:spPr>
          <a:xfrm>
            <a:off x="3810000" y="6477000"/>
            <a:ext cx="1447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7" name="Ellipse 66"/>
          <p:cNvSpPr/>
          <p:nvPr/>
        </p:nvSpPr>
        <p:spPr>
          <a:xfrm>
            <a:off x="4267200" y="3657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8" name="Ellipse 67"/>
          <p:cNvSpPr/>
          <p:nvPr/>
        </p:nvSpPr>
        <p:spPr>
          <a:xfrm>
            <a:off x="4267200" y="3124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9" name="Ellipse 68"/>
          <p:cNvSpPr/>
          <p:nvPr/>
        </p:nvSpPr>
        <p:spPr>
          <a:xfrm>
            <a:off x="4267200" y="2590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0" name="Ellipse 69"/>
          <p:cNvSpPr/>
          <p:nvPr/>
        </p:nvSpPr>
        <p:spPr>
          <a:xfrm>
            <a:off x="1752600" y="12954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2" name="Ellipse 71"/>
          <p:cNvSpPr/>
          <p:nvPr/>
        </p:nvSpPr>
        <p:spPr>
          <a:xfrm>
            <a:off x="7391400" y="4876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4" name="Ellipse 73"/>
          <p:cNvSpPr/>
          <p:nvPr/>
        </p:nvSpPr>
        <p:spPr>
          <a:xfrm>
            <a:off x="1447800" y="5943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5" name="Ellipse 74"/>
          <p:cNvSpPr/>
          <p:nvPr/>
        </p:nvSpPr>
        <p:spPr>
          <a:xfrm>
            <a:off x="1447800" y="5410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6" name="Ellipse 75"/>
          <p:cNvSpPr/>
          <p:nvPr/>
        </p:nvSpPr>
        <p:spPr>
          <a:xfrm>
            <a:off x="4267200" y="4191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7" name="Ellipse 76"/>
          <p:cNvSpPr/>
          <p:nvPr/>
        </p:nvSpPr>
        <p:spPr>
          <a:xfrm>
            <a:off x="1752600" y="20574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80" name="Ellipse 79"/>
          <p:cNvSpPr/>
          <p:nvPr/>
        </p:nvSpPr>
        <p:spPr>
          <a:xfrm>
            <a:off x="6858000" y="20574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07" name="ZoneTexte 81"/>
          <p:cNvSpPr txBox="1">
            <a:spLocks noChangeArrowheads="1"/>
          </p:cNvSpPr>
          <p:nvPr/>
        </p:nvSpPr>
        <p:spPr bwMode="auto">
          <a:xfrm>
            <a:off x="3810000" y="64881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CESS</a:t>
            </a:r>
          </a:p>
        </p:txBody>
      </p:sp>
      <p:sp>
        <p:nvSpPr>
          <p:cNvPr id="62508" name="ZoneTexte 82"/>
          <p:cNvSpPr txBox="1">
            <a:spLocks noChangeArrowheads="1"/>
          </p:cNvSpPr>
          <p:nvPr/>
        </p:nvSpPr>
        <p:spPr bwMode="auto">
          <a:xfrm>
            <a:off x="4191000" y="2590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4</a:t>
            </a:r>
          </a:p>
        </p:txBody>
      </p:sp>
      <p:sp>
        <p:nvSpPr>
          <p:cNvPr id="62509" name="ZoneTexte 83"/>
          <p:cNvSpPr txBox="1">
            <a:spLocks noChangeArrowheads="1"/>
          </p:cNvSpPr>
          <p:nvPr/>
        </p:nvSpPr>
        <p:spPr bwMode="auto">
          <a:xfrm>
            <a:off x="4191000" y="3124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3</a:t>
            </a:r>
          </a:p>
        </p:txBody>
      </p:sp>
      <p:sp>
        <p:nvSpPr>
          <p:cNvPr id="62510" name="ZoneTexte 84"/>
          <p:cNvSpPr txBox="1">
            <a:spLocks noChangeArrowheads="1"/>
          </p:cNvSpPr>
          <p:nvPr/>
        </p:nvSpPr>
        <p:spPr bwMode="auto">
          <a:xfrm>
            <a:off x="4191000" y="3657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2</a:t>
            </a:r>
          </a:p>
        </p:txBody>
      </p:sp>
      <p:sp>
        <p:nvSpPr>
          <p:cNvPr id="62511" name="ZoneTexte 85"/>
          <p:cNvSpPr txBox="1">
            <a:spLocks noChangeArrowheads="1"/>
          </p:cNvSpPr>
          <p:nvPr/>
        </p:nvSpPr>
        <p:spPr bwMode="auto">
          <a:xfrm>
            <a:off x="4191000" y="4191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1</a:t>
            </a:r>
          </a:p>
        </p:txBody>
      </p:sp>
      <p:sp>
        <p:nvSpPr>
          <p:cNvPr id="62512" name="ZoneTexte 86"/>
          <p:cNvSpPr txBox="1">
            <a:spLocks noChangeArrowheads="1"/>
          </p:cNvSpPr>
          <p:nvPr/>
        </p:nvSpPr>
        <p:spPr bwMode="auto">
          <a:xfrm>
            <a:off x="1752600" y="1295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MA 1</a:t>
            </a:r>
          </a:p>
        </p:txBody>
      </p:sp>
      <p:sp>
        <p:nvSpPr>
          <p:cNvPr id="90" name="Ellipse 89"/>
          <p:cNvSpPr/>
          <p:nvPr/>
        </p:nvSpPr>
        <p:spPr>
          <a:xfrm>
            <a:off x="1752600" y="762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14" name="ZoneTexte 90"/>
          <p:cNvSpPr txBox="1">
            <a:spLocks noChangeArrowheads="1"/>
          </p:cNvSpPr>
          <p:nvPr/>
        </p:nvSpPr>
        <p:spPr bwMode="auto">
          <a:xfrm>
            <a:off x="1676400" y="762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MA 2</a:t>
            </a:r>
          </a:p>
        </p:txBody>
      </p:sp>
      <p:sp>
        <p:nvSpPr>
          <p:cNvPr id="92" name="Ellipse 91"/>
          <p:cNvSpPr/>
          <p:nvPr/>
        </p:nvSpPr>
        <p:spPr>
          <a:xfrm>
            <a:off x="3886200" y="76200"/>
            <a:ext cx="1371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16" name="ZoneTexte 92"/>
          <p:cNvSpPr txBox="1">
            <a:spLocks noChangeArrowheads="1"/>
          </p:cNvSpPr>
          <p:nvPr/>
        </p:nvSpPr>
        <p:spPr bwMode="auto">
          <a:xfrm>
            <a:off x="3810000" y="76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DOCTORAT</a:t>
            </a:r>
          </a:p>
        </p:txBody>
      </p:sp>
      <p:sp>
        <p:nvSpPr>
          <p:cNvPr id="62517" name="ZoneTexte 93"/>
          <p:cNvSpPr txBox="1">
            <a:spLocks noChangeArrowheads="1"/>
          </p:cNvSpPr>
          <p:nvPr/>
        </p:nvSpPr>
        <p:spPr bwMode="auto">
          <a:xfrm>
            <a:off x="67818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Sp</a:t>
            </a:r>
          </a:p>
        </p:txBody>
      </p:sp>
      <p:sp>
        <p:nvSpPr>
          <p:cNvPr id="62518" name="ZoneTexte 94"/>
          <p:cNvSpPr txBox="1">
            <a:spLocks noChangeArrowheads="1"/>
          </p:cNvSpPr>
          <p:nvPr/>
        </p:nvSpPr>
        <p:spPr bwMode="auto">
          <a:xfrm>
            <a:off x="16764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Cs</a:t>
            </a:r>
          </a:p>
        </p:txBody>
      </p:sp>
      <p:sp>
        <p:nvSpPr>
          <p:cNvPr id="96" name="Flèche vers le haut 95"/>
          <p:cNvSpPr/>
          <p:nvPr/>
        </p:nvSpPr>
        <p:spPr>
          <a:xfrm rot="18341448">
            <a:off x="3213100" y="1970088"/>
            <a:ext cx="279400" cy="927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97" name="Flèche vers le haut 96"/>
          <p:cNvSpPr/>
          <p:nvPr/>
        </p:nvSpPr>
        <p:spPr>
          <a:xfrm rot="3758152">
            <a:off x="5679281" y="2001045"/>
            <a:ext cx="257175" cy="9509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21" name="ZoneTexte 97"/>
          <p:cNvSpPr txBox="1">
            <a:spLocks noChangeArrowheads="1"/>
          </p:cNvSpPr>
          <p:nvPr/>
        </p:nvSpPr>
        <p:spPr bwMode="auto">
          <a:xfrm>
            <a:off x="1295400" y="5410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ASI 2</a:t>
            </a:r>
          </a:p>
        </p:txBody>
      </p:sp>
      <p:sp>
        <p:nvSpPr>
          <p:cNvPr id="62522" name="ZoneTexte 98"/>
          <p:cNvSpPr txBox="1">
            <a:spLocks noChangeArrowheads="1"/>
          </p:cNvSpPr>
          <p:nvPr/>
        </p:nvSpPr>
        <p:spPr bwMode="auto">
          <a:xfrm>
            <a:off x="1295400" y="5943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ASI 1</a:t>
            </a:r>
          </a:p>
        </p:txBody>
      </p:sp>
      <p:sp>
        <p:nvSpPr>
          <p:cNvPr id="103" name="Flèche à angle droit 102"/>
          <p:cNvSpPr/>
          <p:nvPr/>
        </p:nvSpPr>
        <p:spPr>
          <a:xfrm>
            <a:off x="5181600" y="6248400"/>
            <a:ext cx="14478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24" name="Flèche à angle droit 103"/>
          <p:cNvSpPr>
            <a:spLocks/>
          </p:cNvSpPr>
          <p:nvPr/>
        </p:nvSpPr>
        <p:spPr bwMode="auto">
          <a:xfrm rot="1611070" flipH="1" flipV="1">
            <a:off x="2514600" y="6248400"/>
            <a:ext cx="1371600" cy="304800"/>
          </a:xfrm>
          <a:custGeom>
            <a:avLst/>
            <a:gdLst>
              <a:gd name="T0" fmla="*/ 1257300 w 1371600"/>
              <a:gd name="T1" fmla="*/ 0 h 457200"/>
              <a:gd name="T2" fmla="*/ 1143000 w 1371600"/>
              <a:gd name="T3" fmla="*/ 50800 h 457200"/>
              <a:gd name="T4" fmla="*/ 0 w 1371600"/>
              <a:gd name="T5" fmla="*/ 177800 h 457200"/>
              <a:gd name="T6" fmla="*/ 657225 w 1371600"/>
              <a:gd name="T7" fmla="*/ 203200 h 457200"/>
              <a:gd name="T8" fmla="*/ 1314450 w 1371600"/>
              <a:gd name="T9" fmla="*/ 127000 h 457200"/>
              <a:gd name="T10" fmla="*/ 1371600 w 1371600"/>
              <a:gd name="T11" fmla="*/ 50800 h 457200"/>
              <a:gd name="T12" fmla="*/ 17694720 60000 65536"/>
              <a:gd name="T13" fmla="*/ 11796480 60000 65536"/>
              <a:gd name="T14" fmla="*/ 11796480 60000 65536"/>
              <a:gd name="T15" fmla="*/ 5898240 60000 65536"/>
              <a:gd name="T16" fmla="*/ 0 60000 65536"/>
              <a:gd name="T17" fmla="*/ 0 60000 65536"/>
              <a:gd name="T18" fmla="*/ 0 w 1371600"/>
              <a:gd name="T19" fmla="*/ 342900 h 457200"/>
              <a:gd name="T20" fmla="*/ 1314450 w 1371600"/>
              <a:gd name="T21" fmla="*/ 457200 h 457200"/>
            </a:gdLst>
            <a:ahLst/>
            <a:cxnLst>
              <a:cxn ang="T12">
                <a:pos x="T0" y="T1"/>
              </a:cxn>
              <a:cxn ang="T13">
                <a:pos x="T2" y="T3"/>
              </a:cxn>
              <a:cxn ang="T14">
                <a:pos x="T4" y="T5"/>
              </a:cxn>
              <a:cxn ang="T15">
                <a:pos x="T6" y="T7"/>
              </a:cxn>
              <a:cxn ang="T16">
                <a:pos x="T8" y="T9"/>
              </a:cxn>
              <a:cxn ang="T17">
                <a:pos x="T10" y="T11"/>
              </a:cxn>
            </a:cxnLst>
            <a:rect l="T18" t="T19" r="T20" b="T21"/>
            <a:pathLst>
              <a:path w="1371600" h="457200">
                <a:moveTo>
                  <a:pt x="0" y="342900"/>
                </a:moveTo>
                <a:lnTo>
                  <a:pt x="1200150" y="342900"/>
                </a:lnTo>
                <a:lnTo>
                  <a:pt x="1200150" y="114300"/>
                </a:lnTo>
                <a:lnTo>
                  <a:pt x="1143000" y="114300"/>
                </a:lnTo>
                <a:lnTo>
                  <a:pt x="1257300" y="0"/>
                </a:lnTo>
                <a:lnTo>
                  <a:pt x="1371600" y="114300"/>
                </a:lnTo>
                <a:lnTo>
                  <a:pt x="1314450" y="114300"/>
                </a:lnTo>
                <a:lnTo>
                  <a:pt x="1314450" y="457200"/>
                </a:lnTo>
                <a:lnTo>
                  <a:pt x="0" y="457200"/>
                </a:lnTo>
                <a:lnTo>
                  <a:pt x="0" y="342900"/>
                </a:lnTo>
                <a:close/>
              </a:path>
            </a:pathLst>
          </a:custGeom>
          <a:solidFill>
            <a:schemeClr val="accent1"/>
          </a:solidFill>
          <a:ln w="25400" cap="flat" cmpd="sng" algn="ctr">
            <a:solidFill>
              <a:srgbClr val="B05C05"/>
            </a:solidFill>
            <a:prstDash val="solid"/>
            <a:round/>
            <a:headEnd/>
            <a:tailEnd/>
          </a:ln>
        </p:spPr>
        <p:txBody>
          <a:bodyPr anchor="ctr"/>
          <a:lstStyle/>
          <a:p>
            <a:endParaRPr lang="fr-BE"/>
          </a:p>
        </p:txBody>
      </p:sp>
      <p:sp>
        <p:nvSpPr>
          <p:cNvPr id="105" name="Ellipse 104"/>
          <p:cNvSpPr>
            <a:spLocks noChangeArrowheads="1"/>
          </p:cNvSpPr>
          <p:nvPr/>
        </p:nvSpPr>
        <p:spPr bwMode="auto">
          <a:xfrm>
            <a:off x="6172200" y="4495800"/>
            <a:ext cx="2971800" cy="2057400"/>
          </a:xfrm>
          <a:prstGeom prst="ellipse">
            <a:avLst/>
          </a:prstGeom>
          <a:solidFill>
            <a:srgbClr val="FFE5FF"/>
          </a:solidFill>
          <a:ln w="57150" algn="ctr">
            <a:solidFill>
              <a:srgbClr val="FF3300"/>
            </a:solidFill>
            <a:prstDash val="dash"/>
            <a:round/>
            <a:headEnd/>
            <a:tailEnd/>
          </a:ln>
        </p:spPr>
        <p:txBody>
          <a:bodyPr anchor="ctr"/>
          <a:lstStyle/>
          <a:p>
            <a:pPr algn="ctr" eaLnBrk="1" hangingPunct="1">
              <a:defRPr/>
            </a:pPr>
            <a:endParaRPr lang="fr-BE">
              <a:solidFill>
                <a:schemeClr val="lt1"/>
              </a:solidFill>
              <a:latin typeface="+mn-lt"/>
              <a:cs typeface="+mn-cs"/>
            </a:endParaRPr>
          </a:p>
        </p:txBody>
      </p:sp>
      <p:sp>
        <p:nvSpPr>
          <p:cNvPr id="106" name="Ellipse 105"/>
          <p:cNvSpPr>
            <a:spLocks noChangeArrowheads="1"/>
          </p:cNvSpPr>
          <p:nvPr/>
        </p:nvSpPr>
        <p:spPr bwMode="auto">
          <a:xfrm>
            <a:off x="609600" y="5029200"/>
            <a:ext cx="2286000" cy="1600200"/>
          </a:xfrm>
          <a:prstGeom prst="ellipse">
            <a:avLst/>
          </a:prstGeom>
          <a:noFill/>
          <a:ln w="57150" algn="ctr">
            <a:solidFill>
              <a:srgbClr val="007635"/>
            </a:solidFill>
            <a:prstDash val="dash"/>
            <a:round/>
            <a:headEnd/>
            <a:tailEnd/>
          </a:ln>
        </p:spPr>
        <p:txBody>
          <a:bodyPr anchor="ctr"/>
          <a:lstStyle/>
          <a:p>
            <a:pPr algn="ctr" eaLnBrk="1" hangingPunct="1">
              <a:defRPr/>
            </a:pPr>
            <a:endParaRPr lang="fr-BE">
              <a:solidFill>
                <a:schemeClr val="lt1"/>
              </a:solidFill>
              <a:latin typeface="+mn-lt"/>
              <a:cs typeface="+mn-cs"/>
            </a:endParaRPr>
          </a:p>
        </p:txBody>
      </p:sp>
      <p:sp>
        <p:nvSpPr>
          <p:cNvPr id="107" name="Explosion 1 106"/>
          <p:cNvSpPr/>
          <p:nvPr/>
        </p:nvSpPr>
        <p:spPr>
          <a:xfrm>
            <a:off x="2514600" y="26670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28" name="ZoneTexte 107"/>
          <p:cNvSpPr txBox="1">
            <a:spLocks noChangeArrowheads="1"/>
          </p:cNvSpPr>
          <p:nvPr/>
        </p:nvSpPr>
        <p:spPr bwMode="auto">
          <a:xfrm>
            <a:off x="2819400" y="29718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sp>
        <p:nvSpPr>
          <p:cNvPr id="112" name="Flèche vers le haut 111"/>
          <p:cNvSpPr/>
          <p:nvPr/>
        </p:nvSpPr>
        <p:spPr>
          <a:xfrm rot="19233412">
            <a:off x="3214688" y="1209675"/>
            <a:ext cx="300037" cy="1592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13" name="Explosion 1 112"/>
          <p:cNvSpPr/>
          <p:nvPr/>
        </p:nvSpPr>
        <p:spPr>
          <a:xfrm>
            <a:off x="2209800" y="51816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31" name="ZoneTexte 113"/>
          <p:cNvSpPr txBox="1">
            <a:spLocks noChangeArrowheads="1"/>
          </p:cNvSpPr>
          <p:nvPr/>
        </p:nvSpPr>
        <p:spPr bwMode="auto">
          <a:xfrm>
            <a:off x="2514600" y="54102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sp>
        <p:nvSpPr>
          <p:cNvPr id="62532" name="ZoneTexte 116"/>
          <p:cNvSpPr txBox="1">
            <a:spLocks noChangeArrowheads="1"/>
          </p:cNvSpPr>
          <p:nvPr/>
        </p:nvSpPr>
        <p:spPr bwMode="auto">
          <a:xfrm>
            <a:off x="0" y="609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7</a:t>
            </a:r>
          </a:p>
        </p:txBody>
      </p:sp>
      <p:sp>
        <p:nvSpPr>
          <p:cNvPr id="62533" name="ZoneTexte 117"/>
          <p:cNvSpPr txBox="1">
            <a:spLocks noChangeArrowheads="1"/>
          </p:cNvSpPr>
          <p:nvPr/>
        </p:nvSpPr>
        <p:spPr bwMode="auto">
          <a:xfrm>
            <a:off x="3733800" y="12906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MASTER</a:t>
            </a:r>
          </a:p>
        </p:txBody>
      </p:sp>
      <p:sp>
        <p:nvSpPr>
          <p:cNvPr id="62534" name="ZoneTexte 118"/>
          <p:cNvSpPr txBox="1">
            <a:spLocks noChangeArrowheads="1"/>
          </p:cNvSpPr>
          <p:nvPr/>
        </p:nvSpPr>
        <p:spPr bwMode="auto">
          <a:xfrm>
            <a:off x="3810000" y="182403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BACHELOR</a:t>
            </a:r>
            <a:endParaRPr lang="fr-BE" altLang="fr-FR" sz="2400" b="1">
              <a:latin typeface="Arial Narrow" panose="020B0606020202030204" pitchFamily="34" charset="0"/>
            </a:endParaRPr>
          </a:p>
        </p:txBody>
      </p:sp>
      <p:sp>
        <p:nvSpPr>
          <p:cNvPr id="62535" name="ZoneTexte 119"/>
          <p:cNvSpPr txBox="1">
            <a:spLocks noChangeArrowheads="1"/>
          </p:cNvSpPr>
          <p:nvPr/>
        </p:nvSpPr>
        <p:spPr bwMode="auto">
          <a:xfrm>
            <a:off x="990600" y="24384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600" b="1">
                <a:latin typeface="Arial Narrow" panose="020B0606020202030204" pitchFamily="34" charset="0"/>
              </a:rPr>
              <a:t>Cadre de santé</a:t>
            </a:r>
            <a:endParaRPr lang="fr-BE" altLang="fr-FR" sz="2400" b="1">
              <a:latin typeface="Arial Narrow" panose="020B0606020202030204" pitchFamily="34" charset="0"/>
            </a:endParaRPr>
          </a:p>
        </p:txBody>
      </p:sp>
      <p:sp>
        <p:nvSpPr>
          <p:cNvPr id="62536" name="ZoneTexte 120"/>
          <p:cNvSpPr txBox="1">
            <a:spLocks noChangeArrowheads="1"/>
          </p:cNvSpPr>
          <p:nvPr/>
        </p:nvSpPr>
        <p:spPr bwMode="auto">
          <a:xfrm>
            <a:off x="4038600" y="20574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BSI</a:t>
            </a:r>
          </a:p>
        </p:txBody>
      </p:sp>
      <p:sp>
        <p:nvSpPr>
          <p:cNvPr id="62537" name="ZoneTexte 121"/>
          <p:cNvSpPr txBox="1">
            <a:spLocks noChangeArrowheads="1"/>
          </p:cNvSpPr>
          <p:nvPr/>
        </p:nvSpPr>
        <p:spPr bwMode="auto">
          <a:xfrm>
            <a:off x="5638800" y="24384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600" b="1">
                <a:latin typeface="Arial Narrow" panose="020B0606020202030204" pitchFamily="34" charset="0"/>
              </a:rPr>
              <a:t>Spécialités infirmières ( + TPP)</a:t>
            </a:r>
            <a:endParaRPr lang="fr-BE" altLang="fr-FR" sz="2400" b="1">
              <a:latin typeface="Arial Narrow" panose="020B0606020202030204" pitchFamily="34" charset="0"/>
            </a:endParaRPr>
          </a:p>
        </p:txBody>
      </p:sp>
      <p:sp>
        <p:nvSpPr>
          <p:cNvPr id="124" name="Parchemin horizontal 123"/>
          <p:cNvSpPr/>
          <p:nvPr/>
        </p:nvSpPr>
        <p:spPr>
          <a:xfrm>
            <a:off x="762000" y="0"/>
            <a:ext cx="838200" cy="457200"/>
          </a:xfrm>
          <a:prstGeom prst="horizontalScroll">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39" name="ZoneTexte 124"/>
          <p:cNvSpPr txBox="1">
            <a:spLocks noChangeArrowheads="1"/>
          </p:cNvSpPr>
          <p:nvPr/>
        </p:nvSpPr>
        <p:spPr bwMode="auto">
          <a:xfrm>
            <a:off x="8382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400" b="1">
                <a:solidFill>
                  <a:schemeClr val="bg1"/>
                </a:solidFill>
              </a:rPr>
              <a:t>CEC</a:t>
            </a:r>
            <a:endParaRPr lang="fr-BE" altLang="fr-FR" sz="1800" b="1">
              <a:solidFill>
                <a:schemeClr val="bg1"/>
              </a:solidFill>
            </a:endParaRPr>
          </a:p>
        </p:txBody>
      </p:sp>
      <p:sp>
        <p:nvSpPr>
          <p:cNvPr id="62540" name="ZoneTexte 126"/>
          <p:cNvSpPr txBox="1">
            <a:spLocks noChangeArrowheads="1"/>
          </p:cNvSpPr>
          <p:nvPr/>
        </p:nvSpPr>
        <p:spPr bwMode="auto">
          <a:xfrm>
            <a:off x="2590800" y="38195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VAE</a:t>
            </a:r>
            <a:endParaRPr lang="fr-BE" altLang="fr-FR" sz="2800" b="1">
              <a:latin typeface="Arial Narrow" panose="020B0606020202030204" pitchFamily="34" charset="0"/>
            </a:endParaRPr>
          </a:p>
        </p:txBody>
      </p:sp>
      <p:sp>
        <p:nvSpPr>
          <p:cNvPr id="62541" name="ZoneTexte 127"/>
          <p:cNvSpPr txBox="1">
            <a:spLocks noChangeArrowheads="1"/>
          </p:cNvSpPr>
          <p:nvPr/>
        </p:nvSpPr>
        <p:spPr bwMode="auto">
          <a:xfrm>
            <a:off x="3048000" y="5334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000" b="1">
                <a:solidFill>
                  <a:srgbClr val="FF0000"/>
                </a:solidFill>
                <a:latin typeface="Arial Narrow" panose="020B0606020202030204" pitchFamily="34" charset="0"/>
              </a:rPr>
              <a:t>Universités</a:t>
            </a:r>
            <a:endParaRPr lang="fr-BE" altLang="fr-FR" sz="2400" b="1">
              <a:solidFill>
                <a:srgbClr val="FF0000"/>
              </a:solidFill>
              <a:latin typeface="Arial Narrow" panose="020B0606020202030204" pitchFamily="34" charset="0"/>
            </a:endParaRPr>
          </a:p>
        </p:txBody>
      </p:sp>
      <p:sp>
        <p:nvSpPr>
          <p:cNvPr id="62542" name="ZoneTexte 128"/>
          <p:cNvSpPr txBox="1">
            <a:spLocks noChangeArrowheads="1"/>
          </p:cNvSpPr>
          <p:nvPr/>
        </p:nvSpPr>
        <p:spPr bwMode="auto">
          <a:xfrm>
            <a:off x="457200" y="2819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rgbClr val="FF0000"/>
                </a:solidFill>
              </a:rPr>
              <a:t>Hautes Ecoles</a:t>
            </a:r>
          </a:p>
        </p:txBody>
      </p:sp>
      <p:sp>
        <p:nvSpPr>
          <p:cNvPr id="131" name="Pensées 130"/>
          <p:cNvSpPr/>
          <p:nvPr/>
        </p:nvSpPr>
        <p:spPr>
          <a:xfrm>
            <a:off x="0" y="3733800"/>
            <a:ext cx="2362200" cy="685800"/>
          </a:xfrm>
          <a:prstGeom prst="cloudCallout">
            <a:avLst>
              <a:gd name="adj1" fmla="val -47208"/>
              <a:gd name="adj2" fmla="val 8501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44" name="ZoneTexte 131"/>
          <p:cNvSpPr txBox="1">
            <a:spLocks noChangeArrowheads="1"/>
          </p:cNvSpPr>
          <p:nvPr/>
        </p:nvSpPr>
        <p:spPr bwMode="auto">
          <a:xfrm>
            <a:off x="457200" y="38100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800" b="1">
                <a:solidFill>
                  <a:srgbClr val="000099"/>
                </a:solidFill>
                <a:latin typeface="Aharoni" pitchFamily="2" charset="-79"/>
                <a:ea typeface="Batang" pitchFamily="18" charset="-127"/>
                <a:cs typeface="Aharoni" pitchFamily="2" charset="-79"/>
              </a:rPr>
              <a:t>PROJET</a:t>
            </a:r>
            <a:endParaRPr lang="fr-BE" altLang="fr-FR" sz="1800" b="1">
              <a:solidFill>
                <a:srgbClr val="000099"/>
              </a:solidFill>
              <a:latin typeface="Aharoni" pitchFamily="2" charset="-79"/>
              <a:ea typeface="Batang" pitchFamily="18" charset="-127"/>
              <a:cs typeface="Aharoni" pitchFamily="2" charset="-79"/>
            </a:endParaRPr>
          </a:p>
        </p:txBody>
      </p:sp>
      <p:sp>
        <p:nvSpPr>
          <p:cNvPr id="62545" name="ZoneTexte 132"/>
          <p:cNvSpPr txBox="1">
            <a:spLocks noChangeArrowheads="1"/>
          </p:cNvSpPr>
          <p:nvPr/>
        </p:nvSpPr>
        <p:spPr bwMode="auto">
          <a:xfrm>
            <a:off x="5867400" y="32004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 VAE</a:t>
            </a:r>
            <a:endParaRPr lang="fr-BE" altLang="fr-FR" sz="2800" b="1">
              <a:latin typeface="Arial Narrow" panose="020B0606020202030204" pitchFamily="34" charset="0"/>
            </a:endParaRPr>
          </a:p>
        </p:txBody>
      </p:sp>
      <p:sp>
        <p:nvSpPr>
          <p:cNvPr id="135" name="Ellipse 134"/>
          <p:cNvSpPr/>
          <p:nvPr/>
        </p:nvSpPr>
        <p:spPr>
          <a:xfrm>
            <a:off x="3886200" y="4800600"/>
            <a:ext cx="1447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47" name="ZoneTexte 135"/>
          <p:cNvSpPr txBox="1">
            <a:spLocks noChangeArrowheads="1"/>
          </p:cNvSpPr>
          <p:nvPr/>
        </p:nvSpPr>
        <p:spPr bwMode="auto">
          <a:xfrm>
            <a:off x="3886200" y="4800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CESS</a:t>
            </a:r>
          </a:p>
        </p:txBody>
      </p:sp>
      <p:sp>
        <p:nvSpPr>
          <p:cNvPr id="62548" name="ZoneTexte 136"/>
          <p:cNvSpPr txBox="1">
            <a:spLocks noChangeArrowheads="1"/>
          </p:cNvSpPr>
          <p:nvPr/>
        </p:nvSpPr>
        <p:spPr bwMode="auto">
          <a:xfrm>
            <a:off x="6781800" y="28194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solidFill>
                  <a:srgbClr val="660066"/>
                </a:solidFill>
                <a:latin typeface="Arial Narrow" panose="020B0606020202030204" pitchFamily="34" charset="0"/>
              </a:rPr>
              <a:t>TRANSPOSITION </a:t>
            </a:r>
            <a:r>
              <a:rPr lang="fr-BE" altLang="fr-FR" sz="2400" b="1">
                <a:solidFill>
                  <a:srgbClr val="660066"/>
                </a:solidFill>
                <a:latin typeface="Arial" panose="020B0604020202020204" pitchFamily="34" charset="0"/>
              </a:rPr>
              <a:t>DIRECTIVE 2013/55/UE</a:t>
            </a:r>
          </a:p>
        </p:txBody>
      </p:sp>
      <p:sp>
        <p:nvSpPr>
          <p:cNvPr id="140" name="Espace réservé du numéro de diapositive 139"/>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C0B3B1BD-795F-4CE6-B046-A489123A0D89}" type="slidenum">
              <a:rPr lang="fr-FR" sz="1400">
                <a:effectLst>
                  <a:outerShdw blurRad="38100" dist="38100" dir="2700000" algn="tl">
                    <a:srgbClr val="FFFFFF"/>
                  </a:outerShdw>
                </a:effectLst>
                <a:latin typeface="Arial" charset="0"/>
                <a:cs typeface="+mn-cs"/>
              </a:rPr>
              <a:pPr algn="r" eaLnBrk="1" hangingPunct="1">
                <a:defRPr/>
              </a:pPr>
              <a:t>55</a:t>
            </a:fld>
            <a:endParaRPr lang="fr-FR" sz="1400">
              <a:effectLst>
                <a:outerShdw blurRad="38100" dist="38100" dir="2700000" algn="tl">
                  <a:srgbClr val="FFFFFF"/>
                </a:outerShdw>
              </a:effectLst>
              <a:latin typeface="Arial" charset="0"/>
              <a:cs typeface="+mn-cs"/>
            </a:endParaRPr>
          </a:p>
        </p:txBody>
      </p:sp>
      <p:sp>
        <p:nvSpPr>
          <p:cNvPr id="147" name="Rectangle à coins arrondis 146"/>
          <p:cNvSpPr/>
          <p:nvPr/>
        </p:nvSpPr>
        <p:spPr>
          <a:xfrm>
            <a:off x="990600" y="6477000"/>
            <a:ext cx="1752600" cy="381000"/>
          </a:xfrm>
          <a:prstGeom prst="roundRect">
            <a:avLst/>
          </a:prstGeom>
          <a:solidFill>
            <a:srgbClr val="F7C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51" name="ZoneTexte 147"/>
          <p:cNvSpPr txBox="1">
            <a:spLocks noChangeArrowheads="1"/>
          </p:cNvSpPr>
          <p:nvPr/>
        </p:nvSpPr>
        <p:spPr bwMode="auto">
          <a:xfrm>
            <a:off x="914400" y="64912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t>Aide-soignant</a:t>
            </a:r>
          </a:p>
        </p:txBody>
      </p:sp>
      <p:sp>
        <p:nvSpPr>
          <p:cNvPr id="2" name="Flèche vers le haut 96"/>
          <p:cNvSpPr>
            <a:spLocks noChangeArrowheads="1"/>
          </p:cNvSpPr>
          <p:nvPr/>
        </p:nvSpPr>
        <p:spPr bwMode="auto">
          <a:xfrm rot="-155133">
            <a:off x="1066800" y="6245225"/>
            <a:ext cx="257175" cy="307975"/>
          </a:xfrm>
          <a:prstGeom prst="upArrow">
            <a:avLst>
              <a:gd name="adj1" fmla="val 50000"/>
              <a:gd name="adj2" fmla="val 16194"/>
            </a:avLst>
          </a:prstGeom>
          <a:solidFill>
            <a:schemeClr val="accent1"/>
          </a:solidFill>
          <a:ln w="25400" algn="ctr">
            <a:solidFill>
              <a:srgbClr val="B05C05"/>
            </a:solidFill>
            <a:miter lim="800000"/>
            <a:headEnd/>
            <a:tailEnd/>
          </a:ln>
        </p:spPr>
        <p:txBody>
          <a:bodyPr anchor="ctr"/>
          <a:lstStyle/>
          <a:p>
            <a:pPr algn="ctr" eaLnBrk="1" hangingPunct="1">
              <a:defRPr/>
            </a:pPr>
            <a:endParaRPr lang="fr-BE">
              <a:solidFill>
                <a:schemeClr val="lt1"/>
              </a:solidFill>
              <a:latin typeface="+mn-lt"/>
              <a:cs typeface="+mn-cs"/>
            </a:endParaRPr>
          </a:p>
        </p:txBody>
      </p:sp>
      <p:sp>
        <p:nvSpPr>
          <p:cNvPr id="62553" name="ZoneTexte 132"/>
          <p:cNvSpPr txBox="1">
            <a:spLocks noChangeArrowheads="1"/>
          </p:cNvSpPr>
          <p:nvPr/>
        </p:nvSpPr>
        <p:spPr bwMode="auto">
          <a:xfrm>
            <a:off x="457200" y="5867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 VAE</a:t>
            </a:r>
            <a:endParaRPr lang="fr-BE" altLang="fr-FR" sz="2800" b="1">
              <a:latin typeface="Arial Narrow" panose="020B0606020202030204" pitchFamily="34" charset="0"/>
            </a:endParaRPr>
          </a:p>
        </p:txBody>
      </p:sp>
      <p:sp>
        <p:nvSpPr>
          <p:cNvPr id="62554" name="Text Box 120"/>
          <p:cNvSpPr txBox="1">
            <a:spLocks noChangeArrowheads="1"/>
          </p:cNvSpPr>
          <p:nvPr/>
        </p:nvSpPr>
        <p:spPr bwMode="auto">
          <a:xfrm>
            <a:off x="4876800" y="2743200"/>
            <a:ext cx="838200" cy="2746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1200" b="1"/>
              <a:t>(+ QPP)</a:t>
            </a:r>
            <a:endParaRPr lang="fr-FR" altLang="fr-FR" sz="1200" b="1"/>
          </a:p>
        </p:txBody>
      </p:sp>
      <p:sp>
        <p:nvSpPr>
          <p:cNvPr id="18" name="Rectangle à coins arrondis 17"/>
          <p:cNvSpPr/>
          <p:nvPr/>
        </p:nvSpPr>
        <p:spPr>
          <a:xfrm>
            <a:off x="6553200" y="48768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3" name="Rectangle à coins arrondis 17"/>
          <p:cNvSpPr/>
          <p:nvPr/>
        </p:nvSpPr>
        <p:spPr>
          <a:xfrm>
            <a:off x="6553200" y="53340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4" name="Rectangle à coins arrondis 17"/>
          <p:cNvSpPr/>
          <p:nvPr/>
        </p:nvSpPr>
        <p:spPr>
          <a:xfrm>
            <a:off x="6553200" y="57912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3" name="Ellipse 72"/>
          <p:cNvSpPr/>
          <p:nvPr/>
        </p:nvSpPr>
        <p:spPr>
          <a:xfrm>
            <a:off x="7315200" y="4876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 name="Ellipse 72"/>
          <p:cNvSpPr/>
          <p:nvPr/>
        </p:nvSpPr>
        <p:spPr>
          <a:xfrm>
            <a:off x="7315200" y="5334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9" name="Ellipse 72"/>
          <p:cNvSpPr/>
          <p:nvPr/>
        </p:nvSpPr>
        <p:spPr>
          <a:xfrm>
            <a:off x="7315200" y="5791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61" name="ZoneTexte 101"/>
          <p:cNvSpPr txBox="1">
            <a:spLocks noChangeArrowheads="1"/>
          </p:cNvSpPr>
          <p:nvPr/>
        </p:nvSpPr>
        <p:spPr bwMode="auto">
          <a:xfrm>
            <a:off x="7239000" y="4876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3</a:t>
            </a:r>
          </a:p>
        </p:txBody>
      </p:sp>
      <p:sp>
        <p:nvSpPr>
          <p:cNvPr id="62562" name="ZoneTexte 100"/>
          <p:cNvSpPr txBox="1">
            <a:spLocks noChangeArrowheads="1"/>
          </p:cNvSpPr>
          <p:nvPr/>
        </p:nvSpPr>
        <p:spPr bwMode="auto">
          <a:xfrm>
            <a:off x="7239000" y="53340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2</a:t>
            </a:r>
          </a:p>
        </p:txBody>
      </p:sp>
      <p:sp>
        <p:nvSpPr>
          <p:cNvPr id="62563" name="ZoneTexte 99"/>
          <p:cNvSpPr txBox="1">
            <a:spLocks noChangeArrowheads="1"/>
          </p:cNvSpPr>
          <p:nvPr/>
        </p:nvSpPr>
        <p:spPr bwMode="auto">
          <a:xfrm>
            <a:off x="7239000" y="579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1</a:t>
            </a:r>
          </a:p>
        </p:txBody>
      </p:sp>
      <p:sp>
        <p:nvSpPr>
          <p:cNvPr id="115" name="Explosion 1 114"/>
          <p:cNvSpPr/>
          <p:nvPr/>
        </p:nvSpPr>
        <p:spPr>
          <a:xfrm>
            <a:off x="6096000" y="38862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2565" name="ZoneTexte 115"/>
          <p:cNvSpPr txBox="1">
            <a:spLocks noChangeArrowheads="1"/>
          </p:cNvSpPr>
          <p:nvPr/>
        </p:nvSpPr>
        <p:spPr bwMode="auto">
          <a:xfrm>
            <a:off x="6400800" y="4175125"/>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pic>
        <p:nvPicPr>
          <p:cNvPr id="62566" name="Image 110" descr="A:\nicole\FNIB\Agora\Photos pour Agora\LOGOS\LOGO FNIB\Logo_FNIB transpar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7620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space réservé du pied de page 3"/>
          <p:cNvSpPr txBox="1">
            <a:spLocks noGrp="1"/>
          </p:cNvSpPr>
          <p:nvPr/>
        </p:nvSpPr>
        <p:spPr bwMode="auto">
          <a:xfrm>
            <a:off x="5867400" y="0"/>
            <a:ext cx="2590800" cy="476250"/>
          </a:xfrm>
          <a:prstGeom prst="rect">
            <a:avLst/>
          </a:prstGeom>
          <a:noFill/>
          <a:ln>
            <a:miter lim="800000"/>
            <a:headEnd/>
            <a:tailEnd/>
          </a:ln>
        </p:spPr>
        <p:txBody>
          <a:bodyPr anchor="b"/>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Photographie de l'enseignement</a:t>
            </a:r>
          </a:p>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en soins infirmiers - Congrès AISPN 091115 TL</a:t>
            </a:r>
            <a:endParaRPr lang="fr-FR"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9" name="Rectangle 6"/>
          <p:cNvSpPr>
            <a:spLocks noGrp="1" noChangeArrowheads="1"/>
          </p:cNvSpPr>
          <p:nvPr>
            <p:ph type="sldNum" sz="quarter" idx="12"/>
          </p:nvPr>
        </p:nvSpPr>
        <p:spPr/>
        <p:txBody>
          <a:bodyPr/>
          <a:lstStyle/>
          <a:p>
            <a:pPr>
              <a:defRPr/>
            </a:pPr>
            <a:fld id="{9B32764F-1C1A-4CC4-9979-B53299866837}" type="slidenum">
              <a:rPr lang="fr-FR"/>
              <a:pPr>
                <a:defRPr/>
              </a:pPr>
              <a:t>56</a:t>
            </a:fld>
            <a:endParaRPr lang="fr-FR"/>
          </a:p>
        </p:txBody>
      </p:sp>
      <p:cxnSp>
        <p:nvCxnSpPr>
          <p:cNvPr id="5" name="Connecteur droit 4"/>
          <p:cNvCxnSpPr/>
          <p:nvPr/>
        </p:nvCxnSpPr>
        <p:spPr>
          <a:xfrm>
            <a:off x="228600" y="64008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28600" y="19050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8" name="Rectangle à coins arrondis 7"/>
          <p:cNvSpPr/>
          <p:nvPr/>
        </p:nvSpPr>
        <p:spPr>
          <a:xfrm>
            <a:off x="3581400" y="41910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9" name="Rectangle à coins arrondis 8"/>
          <p:cNvSpPr/>
          <p:nvPr/>
        </p:nvSpPr>
        <p:spPr>
          <a:xfrm>
            <a:off x="3581400" y="36576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0" name="Rectangle à coins arrondis 9"/>
          <p:cNvSpPr/>
          <p:nvPr/>
        </p:nvSpPr>
        <p:spPr>
          <a:xfrm>
            <a:off x="3581400" y="31242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1" name="Rectangle à coins arrondis 10"/>
          <p:cNvSpPr/>
          <p:nvPr/>
        </p:nvSpPr>
        <p:spPr>
          <a:xfrm>
            <a:off x="3581400" y="25908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2" name="Rectangle à coins arrondis 11"/>
          <p:cNvSpPr/>
          <p:nvPr/>
        </p:nvSpPr>
        <p:spPr>
          <a:xfrm>
            <a:off x="990600" y="20574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3" name="Rectangle à coins arrondis 12"/>
          <p:cNvSpPr/>
          <p:nvPr/>
        </p:nvSpPr>
        <p:spPr>
          <a:xfrm>
            <a:off x="6019800" y="2057400"/>
            <a:ext cx="2133600" cy="3810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4" name="Rectangle à coins arrondis 13"/>
          <p:cNvSpPr/>
          <p:nvPr/>
        </p:nvSpPr>
        <p:spPr>
          <a:xfrm>
            <a:off x="685800" y="5943600"/>
            <a:ext cx="2133600" cy="381000"/>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5" name="Rectangle à coins arrondis 14"/>
          <p:cNvSpPr/>
          <p:nvPr/>
        </p:nvSpPr>
        <p:spPr>
          <a:xfrm>
            <a:off x="685800" y="5410200"/>
            <a:ext cx="2133600" cy="381000"/>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6" name="Rectangle à coins arrondis 15"/>
          <p:cNvSpPr/>
          <p:nvPr/>
        </p:nvSpPr>
        <p:spPr>
          <a:xfrm>
            <a:off x="990600" y="1295400"/>
            <a:ext cx="2133600" cy="381000"/>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7" name="Rectangle à coins arrondis 16"/>
          <p:cNvSpPr/>
          <p:nvPr/>
        </p:nvSpPr>
        <p:spPr>
          <a:xfrm>
            <a:off x="990600" y="762000"/>
            <a:ext cx="2133600" cy="381000"/>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1" name="Rectangle à coins arrondis 20"/>
          <p:cNvSpPr/>
          <p:nvPr/>
        </p:nvSpPr>
        <p:spPr>
          <a:xfrm>
            <a:off x="6019800" y="1295400"/>
            <a:ext cx="2133600" cy="3810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2" name="Rectangle à coins arrondis 21"/>
          <p:cNvSpPr/>
          <p:nvPr/>
        </p:nvSpPr>
        <p:spPr>
          <a:xfrm>
            <a:off x="6019800" y="762000"/>
            <a:ext cx="2133600" cy="3810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23" name="Ellipse 22"/>
          <p:cNvSpPr/>
          <p:nvPr/>
        </p:nvSpPr>
        <p:spPr>
          <a:xfrm>
            <a:off x="76200" y="3276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06" name="ZoneTexte 23"/>
          <p:cNvSpPr txBox="1">
            <a:spLocks noChangeArrowheads="1"/>
          </p:cNvSpPr>
          <p:nvPr/>
        </p:nvSpPr>
        <p:spPr bwMode="auto">
          <a:xfrm>
            <a:off x="0" y="32766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6</a:t>
            </a:r>
          </a:p>
        </p:txBody>
      </p:sp>
      <p:cxnSp>
        <p:nvCxnSpPr>
          <p:cNvPr id="25" name="Connecteur droit 24"/>
          <p:cNvCxnSpPr/>
          <p:nvPr/>
        </p:nvCxnSpPr>
        <p:spPr>
          <a:xfrm>
            <a:off x="228600" y="4724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39" name="Flèche vers le haut 38"/>
          <p:cNvSpPr/>
          <p:nvPr/>
        </p:nvSpPr>
        <p:spPr>
          <a:xfrm rot="2281281">
            <a:off x="5610225" y="1285875"/>
            <a:ext cx="260350" cy="15652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42" name="Flèche courbée vers le haut 41"/>
          <p:cNvSpPr/>
          <p:nvPr/>
        </p:nvSpPr>
        <p:spPr>
          <a:xfrm rot="16200000" flipV="1">
            <a:off x="-202406" y="1169194"/>
            <a:ext cx="1624012" cy="914400"/>
          </a:xfrm>
          <a:prstGeom prst="curvedUpArrow">
            <a:avLst>
              <a:gd name="adj1" fmla="val 14245"/>
              <a:gd name="adj2" fmla="val 38987"/>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43" name="Flèche courbée vers le haut 42"/>
          <p:cNvSpPr/>
          <p:nvPr/>
        </p:nvSpPr>
        <p:spPr>
          <a:xfrm rot="18105842" flipV="1">
            <a:off x="4302125" y="1292226"/>
            <a:ext cx="2149475" cy="717550"/>
          </a:xfrm>
          <a:prstGeom prst="curvedUpArrow">
            <a:avLst>
              <a:gd name="adj1" fmla="val 29805"/>
              <a:gd name="adj2" fmla="val 52014"/>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cxnSp>
        <p:nvCxnSpPr>
          <p:cNvPr id="45" name="Connecteur droit 44"/>
          <p:cNvCxnSpPr/>
          <p:nvPr/>
        </p:nvCxnSpPr>
        <p:spPr>
          <a:xfrm>
            <a:off x="228600" y="533400"/>
            <a:ext cx="8686800" cy="0"/>
          </a:xfrm>
          <a:prstGeom prst="line">
            <a:avLst/>
          </a:prstGeom>
          <a:ln w="57150">
            <a:solidFill>
              <a:srgbClr val="9900CC"/>
            </a:solidFill>
          </a:ln>
        </p:spPr>
        <p:style>
          <a:lnRef idx="1">
            <a:schemeClr val="accent1"/>
          </a:lnRef>
          <a:fillRef idx="0">
            <a:schemeClr val="accent1"/>
          </a:fillRef>
          <a:effectRef idx="0">
            <a:schemeClr val="accent1"/>
          </a:effectRef>
          <a:fontRef idx="minor">
            <a:schemeClr val="tx1"/>
          </a:fontRef>
        </p:style>
      </p:cxnSp>
      <p:sp>
        <p:nvSpPr>
          <p:cNvPr id="46" name="Flèche courbée vers le haut 45"/>
          <p:cNvSpPr/>
          <p:nvPr/>
        </p:nvSpPr>
        <p:spPr>
          <a:xfrm rot="18358262" flipV="1">
            <a:off x="1847850" y="3935413"/>
            <a:ext cx="1997075" cy="914400"/>
          </a:xfrm>
          <a:prstGeom prst="curvedUpArrow">
            <a:avLst>
              <a:gd name="adj1" fmla="val 14245"/>
              <a:gd name="adj2" fmla="val 38987"/>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47" name="Flèche courbée vers le haut 46"/>
          <p:cNvSpPr/>
          <p:nvPr/>
        </p:nvSpPr>
        <p:spPr>
          <a:xfrm rot="14276290">
            <a:off x="5359400" y="3352800"/>
            <a:ext cx="2159000" cy="895350"/>
          </a:xfrm>
          <a:prstGeom prst="curvedUpArrow">
            <a:avLst>
              <a:gd name="adj1" fmla="val 17159"/>
              <a:gd name="adj2" fmla="val 50000"/>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48" name="Flèche vers le haut 47"/>
          <p:cNvSpPr/>
          <p:nvPr/>
        </p:nvSpPr>
        <p:spPr>
          <a:xfrm rot="2281281">
            <a:off x="3040063" y="4121150"/>
            <a:ext cx="309562" cy="15636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49" name="Ellipse 48"/>
          <p:cNvSpPr/>
          <p:nvPr/>
        </p:nvSpPr>
        <p:spPr>
          <a:xfrm>
            <a:off x="76200" y="48768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0" name="Ellipse 49"/>
          <p:cNvSpPr/>
          <p:nvPr/>
        </p:nvSpPr>
        <p:spPr>
          <a:xfrm>
            <a:off x="76200" y="6096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51" name="Ellipse 50"/>
          <p:cNvSpPr/>
          <p:nvPr/>
        </p:nvSpPr>
        <p:spPr>
          <a:xfrm>
            <a:off x="76200" y="762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18" name="ZoneTexte 52"/>
          <p:cNvSpPr txBox="1">
            <a:spLocks noChangeArrowheads="1"/>
          </p:cNvSpPr>
          <p:nvPr/>
        </p:nvSpPr>
        <p:spPr bwMode="auto">
          <a:xfrm>
            <a:off x="0" y="873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8</a:t>
            </a:r>
          </a:p>
        </p:txBody>
      </p:sp>
      <p:sp>
        <p:nvSpPr>
          <p:cNvPr id="57" name="Ellipse 56"/>
          <p:cNvSpPr/>
          <p:nvPr/>
        </p:nvSpPr>
        <p:spPr>
          <a:xfrm>
            <a:off x="76200" y="6477000"/>
            <a:ext cx="609600" cy="381000"/>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20" name="ZoneTexte 57"/>
          <p:cNvSpPr txBox="1">
            <a:spLocks noChangeArrowheads="1"/>
          </p:cNvSpPr>
          <p:nvPr/>
        </p:nvSpPr>
        <p:spPr bwMode="auto">
          <a:xfrm>
            <a:off x="0" y="64912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4</a:t>
            </a:r>
          </a:p>
        </p:txBody>
      </p:sp>
      <p:sp>
        <p:nvSpPr>
          <p:cNvPr id="63521" name="ZoneTexte 58"/>
          <p:cNvSpPr txBox="1">
            <a:spLocks noChangeArrowheads="1"/>
          </p:cNvSpPr>
          <p:nvPr/>
        </p:nvSpPr>
        <p:spPr bwMode="auto">
          <a:xfrm>
            <a:off x="0" y="4876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5</a:t>
            </a:r>
          </a:p>
        </p:txBody>
      </p:sp>
      <p:sp>
        <p:nvSpPr>
          <p:cNvPr id="60" name="Rectangle à coins arrondis 59"/>
          <p:cNvSpPr/>
          <p:nvPr/>
        </p:nvSpPr>
        <p:spPr>
          <a:xfrm>
            <a:off x="3505200" y="76200"/>
            <a:ext cx="21336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1" name="Flèche courbée vers le haut 60"/>
          <p:cNvSpPr/>
          <p:nvPr/>
        </p:nvSpPr>
        <p:spPr>
          <a:xfrm rot="14206573">
            <a:off x="5533231" y="15081"/>
            <a:ext cx="922338" cy="609600"/>
          </a:xfrm>
          <a:prstGeom prst="curvedUpArrow">
            <a:avLst>
              <a:gd name="adj1" fmla="val 171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62" name="Flèche courbée vers le haut 61"/>
          <p:cNvSpPr/>
          <p:nvPr/>
        </p:nvSpPr>
        <p:spPr>
          <a:xfrm rot="18406133" flipV="1">
            <a:off x="2667794" y="-23019"/>
            <a:ext cx="838200" cy="693738"/>
          </a:xfrm>
          <a:prstGeom prst="curvedUpArrow">
            <a:avLst>
              <a:gd name="adj1" fmla="val 14245"/>
              <a:gd name="adj2" fmla="val 3898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63525" name="ZoneTexte 62"/>
          <p:cNvSpPr txBox="1">
            <a:spLocks noChangeArrowheads="1"/>
          </p:cNvSpPr>
          <p:nvPr/>
        </p:nvSpPr>
        <p:spPr bwMode="auto">
          <a:xfrm>
            <a:off x="3352800" y="51054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Brevet(s)</a:t>
            </a:r>
          </a:p>
          <a:p>
            <a:pPr algn="ctr" eaLnBrk="1" hangingPunct="1">
              <a:spcBef>
                <a:spcPct val="0"/>
              </a:spcBef>
              <a:buClrTx/>
              <a:buSzTx/>
              <a:buFontTx/>
              <a:buNone/>
            </a:pPr>
            <a:r>
              <a:rPr lang="fr-BE" altLang="fr-FR" sz="2400" b="1">
                <a:latin typeface="Arial Narrow" panose="020B0606020202030204" pitchFamily="34" charset="0"/>
              </a:rPr>
              <a:t>d’enseignement</a:t>
            </a:r>
          </a:p>
          <a:p>
            <a:pPr algn="ctr" eaLnBrk="1" hangingPunct="1">
              <a:spcBef>
                <a:spcPct val="0"/>
              </a:spcBef>
              <a:buClrTx/>
              <a:buSzTx/>
              <a:buFontTx/>
              <a:buNone/>
            </a:pPr>
            <a:r>
              <a:rPr lang="fr-BE" altLang="fr-FR" sz="2400" b="1">
                <a:latin typeface="Arial Narrow" panose="020B0606020202030204" pitchFamily="34" charset="0"/>
              </a:rPr>
              <a:t>supérieur - BES</a:t>
            </a:r>
          </a:p>
        </p:txBody>
      </p:sp>
      <p:sp>
        <p:nvSpPr>
          <p:cNvPr id="66" name="Ellipse 65"/>
          <p:cNvSpPr/>
          <p:nvPr/>
        </p:nvSpPr>
        <p:spPr>
          <a:xfrm>
            <a:off x="3810000" y="6477000"/>
            <a:ext cx="1447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7" name="Ellipse 66"/>
          <p:cNvSpPr/>
          <p:nvPr/>
        </p:nvSpPr>
        <p:spPr>
          <a:xfrm>
            <a:off x="4267200" y="3657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8" name="Ellipse 67"/>
          <p:cNvSpPr/>
          <p:nvPr/>
        </p:nvSpPr>
        <p:spPr>
          <a:xfrm>
            <a:off x="4267200" y="3124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9" name="Ellipse 68"/>
          <p:cNvSpPr/>
          <p:nvPr/>
        </p:nvSpPr>
        <p:spPr>
          <a:xfrm>
            <a:off x="4267200" y="2590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0" name="Ellipse 69"/>
          <p:cNvSpPr/>
          <p:nvPr/>
        </p:nvSpPr>
        <p:spPr>
          <a:xfrm>
            <a:off x="1752600" y="12954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2" name="Ellipse 71"/>
          <p:cNvSpPr/>
          <p:nvPr/>
        </p:nvSpPr>
        <p:spPr>
          <a:xfrm>
            <a:off x="7391400" y="4876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4" name="Ellipse 73"/>
          <p:cNvSpPr/>
          <p:nvPr/>
        </p:nvSpPr>
        <p:spPr>
          <a:xfrm>
            <a:off x="1447800" y="59436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5" name="Ellipse 74"/>
          <p:cNvSpPr/>
          <p:nvPr/>
        </p:nvSpPr>
        <p:spPr>
          <a:xfrm>
            <a:off x="1447800" y="5410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6" name="Ellipse 75"/>
          <p:cNvSpPr/>
          <p:nvPr/>
        </p:nvSpPr>
        <p:spPr>
          <a:xfrm>
            <a:off x="4267200" y="4191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7" name="Ellipse 76"/>
          <p:cNvSpPr/>
          <p:nvPr/>
        </p:nvSpPr>
        <p:spPr>
          <a:xfrm>
            <a:off x="1752600" y="20574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8" name="Ellipse 77"/>
          <p:cNvSpPr/>
          <p:nvPr/>
        </p:nvSpPr>
        <p:spPr>
          <a:xfrm>
            <a:off x="6705600" y="762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9" name="Ellipse 78"/>
          <p:cNvSpPr/>
          <p:nvPr/>
        </p:nvSpPr>
        <p:spPr>
          <a:xfrm>
            <a:off x="6781800" y="12954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80" name="Ellipse 79"/>
          <p:cNvSpPr/>
          <p:nvPr/>
        </p:nvSpPr>
        <p:spPr>
          <a:xfrm>
            <a:off x="6858000" y="20574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39" name="ZoneTexte 81"/>
          <p:cNvSpPr txBox="1">
            <a:spLocks noChangeArrowheads="1"/>
          </p:cNvSpPr>
          <p:nvPr/>
        </p:nvSpPr>
        <p:spPr bwMode="auto">
          <a:xfrm>
            <a:off x="3810000" y="64881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CESS</a:t>
            </a:r>
          </a:p>
        </p:txBody>
      </p:sp>
      <p:sp>
        <p:nvSpPr>
          <p:cNvPr id="63540" name="ZoneTexte 82"/>
          <p:cNvSpPr txBox="1">
            <a:spLocks noChangeArrowheads="1"/>
          </p:cNvSpPr>
          <p:nvPr/>
        </p:nvSpPr>
        <p:spPr bwMode="auto">
          <a:xfrm>
            <a:off x="4191000" y="25908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4</a:t>
            </a:r>
          </a:p>
        </p:txBody>
      </p:sp>
      <p:sp>
        <p:nvSpPr>
          <p:cNvPr id="63541" name="ZoneTexte 83"/>
          <p:cNvSpPr txBox="1">
            <a:spLocks noChangeArrowheads="1"/>
          </p:cNvSpPr>
          <p:nvPr/>
        </p:nvSpPr>
        <p:spPr bwMode="auto">
          <a:xfrm>
            <a:off x="4191000" y="3124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3</a:t>
            </a:r>
          </a:p>
        </p:txBody>
      </p:sp>
      <p:sp>
        <p:nvSpPr>
          <p:cNvPr id="63542" name="ZoneTexte 84"/>
          <p:cNvSpPr txBox="1">
            <a:spLocks noChangeArrowheads="1"/>
          </p:cNvSpPr>
          <p:nvPr/>
        </p:nvSpPr>
        <p:spPr bwMode="auto">
          <a:xfrm>
            <a:off x="4191000" y="3657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2</a:t>
            </a:r>
          </a:p>
        </p:txBody>
      </p:sp>
      <p:sp>
        <p:nvSpPr>
          <p:cNvPr id="63543" name="ZoneTexte 85"/>
          <p:cNvSpPr txBox="1">
            <a:spLocks noChangeArrowheads="1"/>
          </p:cNvSpPr>
          <p:nvPr/>
        </p:nvSpPr>
        <p:spPr bwMode="auto">
          <a:xfrm>
            <a:off x="4191000" y="4191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1</a:t>
            </a:r>
          </a:p>
        </p:txBody>
      </p:sp>
      <p:sp>
        <p:nvSpPr>
          <p:cNvPr id="63544" name="ZoneTexte 86"/>
          <p:cNvSpPr txBox="1">
            <a:spLocks noChangeArrowheads="1"/>
          </p:cNvSpPr>
          <p:nvPr/>
        </p:nvSpPr>
        <p:spPr bwMode="auto">
          <a:xfrm>
            <a:off x="1752600" y="1295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MA 1</a:t>
            </a:r>
          </a:p>
        </p:txBody>
      </p:sp>
      <p:sp>
        <p:nvSpPr>
          <p:cNvPr id="63545" name="ZoneTexte 87"/>
          <p:cNvSpPr txBox="1">
            <a:spLocks noChangeArrowheads="1"/>
          </p:cNvSpPr>
          <p:nvPr/>
        </p:nvSpPr>
        <p:spPr bwMode="auto">
          <a:xfrm>
            <a:off x="6629400" y="762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MA 2</a:t>
            </a:r>
          </a:p>
        </p:txBody>
      </p:sp>
      <p:sp>
        <p:nvSpPr>
          <p:cNvPr id="63546" name="ZoneTexte 88"/>
          <p:cNvSpPr txBox="1">
            <a:spLocks noChangeArrowheads="1"/>
          </p:cNvSpPr>
          <p:nvPr/>
        </p:nvSpPr>
        <p:spPr bwMode="auto">
          <a:xfrm>
            <a:off x="6705600" y="1295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MA 1</a:t>
            </a:r>
          </a:p>
        </p:txBody>
      </p:sp>
      <p:sp>
        <p:nvSpPr>
          <p:cNvPr id="90" name="Ellipse 89"/>
          <p:cNvSpPr/>
          <p:nvPr/>
        </p:nvSpPr>
        <p:spPr>
          <a:xfrm>
            <a:off x="1752600" y="762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48" name="ZoneTexte 90"/>
          <p:cNvSpPr txBox="1">
            <a:spLocks noChangeArrowheads="1"/>
          </p:cNvSpPr>
          <p:nvPr/>
        </p:nvSpPr>
        <p:spPr bwMode="auto">
          <a:xfrm>
            <a:off x="1676400" y="762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MA 2</a:t>
            </a:r>
          </a:p>
        </p:txBody>
      </p:sp>
      <p:sp>
        <p:nvSpPr>
          <p:cNvPr id="92" name="Ellipse 91"/>
          <p:cNvSpPr/>
          <p:nvPr/>
        </p:nvSpPr>
        <p:spPr>
          <a:xfrm>
            <a:off x="3886200" y="76200"/>
            <a:ext cx="1371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50" name="ZoneTexte 92"/>
          <p:cNvSpPr txBox="1">
            <a:spLocks noChangeArrowheads="1"/>
          </p:cNvSpPr>
          <p:nvPr/>
        </p:nvSpPr>
        <p:spPr bwMode="auto">
          <a:xfrm>
            <a:off x="3810000" y="76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DOCTORAT</a:t>
            </a:r>
          </a:p>
        </p:txBody>
      </p:sp>
      <p:sp>
        <p:nvSpPr>
          <p:cNvPr id="63551" name="ZoneTexte 93"/>
          <p:cNvSpPr txBox="1">
            <a:spLocks noChangeArrowheads="1"/>
          </p:cNvSpPr>
          <p:nvPr/>
        </p:nvSpPr>
        <p:spPr bwMode="auto">
          <a:xfrm>
            <a:off x="67818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Sp</a:t>
            </a:r>
          </a:p>
        </p:txBody>
      </p:sp>
      <p:sp>
        <p:nvSpPr>
          <p:cNvPr id="63552" name="ZoneTexte 94"/>
          <p:cNvSpPr txBox="1">
            <a:spLocks noChangeArrowheads="1"/>
          </p:cNvSpPr>
          <p:nvPr/>
        </p:nvSpPr>
        <p:spPr bwMode="auto">
          <a:xfrm>
            <a:off x="16764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 Cs</a:t>
            </a:r>
          </a:p>
        </p:txBody>
      </p:sp>
      <p:sp>
        <p:nvSpPr>
          <p:cNvPr id="96" name="Flèche vers le haut 95"/>
          <p:cNvSpPr/>
          <p:nvPr/>
        </p:nvSpPr>
        <p:spPr>
          <a:xfrm rot="18341448">
            <a:off x="3213100" y="1970088"/>
            <a:ext cx="279400" cy="927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97" name="Flèche vers le haut 96"/>
          <p:cNvSpPr/>
          <p:nvPr/>
        </p:nvSpPr>
        <p:spPr>
          <a:xfrm rot="3758152">
            <a:off x="5679281" y="2001045"/>
            <a:ext cx="257175" cy="9509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55" name="ZoneTexte 97"/>
          <p:cNvSpPr txBox="1">
            <a:spLocks noChangeArrowheads="1"/>
          </p:cNvSpPr>
          <p:nvPr/>
        </p:nvSpPr>
        <p:spPr bwMode="auto">
          <a:xfrm>
            <a:off x="1295400" y="5410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ASI 2</a:t>
            </a:r>
          </a:p>
        </p:txBody>
      </p:sp>
      <p:sp>
        <p:nvSpPr>
          <p:cNvPr id="63556" name="ZoneTexte 98"/>
          <p:cNvSpPr txBox="1">
            <a:spLocks noChangeArrowheads="1"/>
          </p:cNvSpPr>
          <p:nvPr/>
        </p:nvSpPr>
        <p:spPr bwMode="auto">
          <a:xfrm>
            <a:off x="1295400" y="5943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ASI 1</a:t>
            </a:r>
          </a:p>
        </p:txBody>
      </p:sp>
      <p:sp>
        <p:nvSpPr>
          <p:cNvPr id="103" name="Flèche à angle droit 102"/>
          <p:cNvSpPr/>
          <p:nvPr/>
        </p:nvSpPr>
        <p:spPr>
          <a:xfrm>
            <a:off x="5181600" y="6248400"/>
            <a:ext cx="14478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58" name="Flèche à angle droit 103"/>
          <p:cNvSpPr>
            <a:spLocks/>
          </p:cNvSpPr>
          <p:nvPr/>
        </p:nvSpPr>
        <p:spPr bwMode="auto">
          <a:xfrm rot="1611070" flipH="1" flipV="1">
            <a:off x="2514600" y="6248400"/>
            <a:ext cx="1371600" cy="304800"/>
          </a:xfrm>
          <a:custGeom>
            <a:avLst/>
            <a:gdLst>
              <a:gd name="T0" fmla="*/ 1257300 w 1371600"/>
              <a:gd name="T1" fmla="*/ 0 h 457200"/>
              <a:gd name="T2" fmla="*/ 1143000 w 1371600"/>
              <a:gd name="T3" fmla="*/ 50800 h 457200"/>
              <a:gd name="T4" fmla="*/ 0 w 1371600"/>
              <a:gd name="T5" fmla="*/ 177800 h 457200"/>
              <a:gd name="T6" fmla="*/ 657225 w 1371600"/>
              <a:gd name="T7" fmla="*/ 203200 h 457200"/>
              <a:gd name="T8" fmla="*/ 1314450 w 1371600"/>
              <a:gd name="T9" fmla="*/ 127000 h 457200"/>
              <a:gd name="T10" fmla="*/ 1371600 w 1371600"/>
              <a:gd name="T11" fmla="*/ 50800 h 457200"/>
              <a:gd name="T12" fmla="*/ 17694720 60000 65536"/>
              <a:gd name="T13" fmla="*/ 11796480 60000 65536"/>
              <a:gd name="T14" fmla="*/ 11796480 60000 65536"/>
              <a:gd name="T15" fmla="*/ 5898240 60000 65536"/>
              <a:gd name="T16" fmla="*/ 0 60000 65536"/>
              <a:gd name="T17" fmla="*/ 0 60000 65536"/>
              <a:gd name="T18" fmla="*/ 0 w 1371600"/>
              <a:gd name="T19" fmla="*/ 342900 h 457200"/>
              <a:gd name="T20" fmla="*/ 1314450 w 1371600"/>
              <a:gd name="T21" fmla="*/ 457200 h 457200"/>
            </a:gdLst>
            <a:ahLst/>
            <a:cxnLst>
              <a:cxn ang="T12">
                <a:pos x="T0" y="T1"/>
              </a:cxn>
              <a:cxn ang="T13">
                <a:pos x="T2" y="T3"/>
              </a:cxn>
              <a:cxn ang="T14">
                <a:pos x="T4" y="T5"/>
              </a:cxn>
              <a:cxn ang="T15">
                <a:pos x="T6" y="T7"/>
              </a:cxn>
              <a:cxn ang="T16">
                <a:pos x="T8" y="T9"/>
              </a:cxn>
              <a:cxn ang="T17">
                <a:pos x="T10" y="T11"/>
              </a:cxn>
            </a:cxnLst>
            <a:rect l="T18" t="T19" r="T20" b="T21"/>
            <a:pathLst>
              <a:path w="1371600" h="457200">
                <a:moveTo>
                  <a:pt x="0" y="342900"/>
                </a:moveTo>
                <a:lnTo>
                  <a:pt x="1200150" y="342900"/>
                </a:lnTo>
                <a:lnTo>
                  <a:pt x="1200150" y="114300"/>
                </a:lnTo>
                <a:lnTo>
                  <a:pt x="1143000" y="114300"/>
                </a:lnTo>
                <a:lnTo>
                  <a:pt x="1257300" y="0"/>
                </a:lnTo>
                <a:lnTo>
                  <a:pt x="1371600" y="114300"/>
                </a:lnTo>
                <a:lnTo>
                  <a:pt x="1314450" y="114300"/>
                </a:lnTo>
                <a:lnTo>
                  <a:pt x="1314450" y="457200"/>
                </a:lnTo>
                <a:lnTo>
                  <a:pt x="0" y="457200"/>
                </a:lnTo>
                <a:lnTo>
                  <a:pt x="0" y="342900"/>
                </a:lnTo>
                <a:close/>
              </a:path>
            </a:pathLst>
          </a:custGeom>
          <a:solidFill>
            <a:schemeClr val="accent1"/>
          </a:solidFill>
          <a:ln w="25400" cap="flat" cmpd="sng" algn="ctr">
            <a:solidFill>
              <a:srgbClr val="B05C05"/>
            </a:solidFill>
            <a:prstDash val="solid"/>
            <a:round/>
            <a:headEnd/>
            <a:tailEnd/>
          </a:ln>
        </p:spPr>
        <p:txBody>
          <a:bodyPr anchor="ctr"/>
          <a:lstStyle/>
          <a:p>
            <a:endParaRPr lang="fr-BE"/>
          </a:p>
        </p:txBody>
      </p:sp>
      <p:sp>
        <p:nvSpPr>
          <p:cNvPr id="105" name="Ellipse 104"/>
          <p:cNvSpPr>
            <a:spLocks noChangeArrowheads="1"/>
          </p:cNvSpPr>
          <p:nvPr/>
        </p:nvSpPr>
        <p:spPr bwMode="auto">
          <a:xfrm>
            <a:off x="6172200" y="4495800"/>
            <a:ext cx="2971800" cy="2057400"/>
          </a:xfrm>
          <a:prstGeom prst="ellipse">
            <a:avLst/>
          </a:prstGeom>
          <a:solidFill>
            <a:srgbClr val="FFE5FF"/>
          </a:solidFill>
          <a:ln w="57150" algn="ctr">
            <a:solidFill>
              <a:srgbClr val="FF3300"/>
            </a:solidFill>
            <a:prstDash val="dash"/>
            <a:round/>
            <a:headEnd/>
            <a:tailEnd/>
          </a:ln>
        </p:spPr>
        <p:txBody>
          <a:bodyPr anchor="ctr"/>
          <a:lstStyle/>
          <a:p>
            <a:pPr algn="ctr" eaLnBrk="1" hangingPunct="1">
              <a:defRPr/>
            </a:pPr>
            <a:endParaRPr lang="fr-BE">
              <a:solidFill>
                <a:schemeClr val="lt1"/>
              </a:solidFill>
              <a:latin typeface="+mn-lt"/>
              <a:cs typeface="+mn-cs"/>
            </a:endParaRPr>
          </a:p>
        </p:txBody>
      </p:sp>
      <p:sp>
        <p:nvSpPr>
          <p:cNvPr id="106" name="Ellipse 105"/>
          <p:cNvSpPr>
            <a:spLocks noChangeArrowheads="1"/>
          </p:cNvSpPr>
          <p:nvPr/>
        </p:nvSpPr>
        <p:spPr bwMode="auto">
          <a:xfrm>
            <a:off x="609600" y="5029200"/>
            <a:ext cx="2286000" cy="1600200"/>
          </a:xfrm>
          <a:prstGeom prst="ellipse">
            <a:avLst/>
          </a:prstGeom>
          <a:noFill/>
          <a:ln w="57150" algn="ctr">
            <a:solidFill>
              <a:srgbClr val="007635"/>
            </a:solidFill>
            <a:prstDash val="dash"/>
            <a:round/>
            <a:headEnd/>
            <a:tailEnd/>
          </a:ln>
        </p:spPr>
        <p:txBody>
          <a:bodyPr anchor="ctr"/>
          <a:lstStyle/>
          <a:p>
            <a:pPr algn="ctr" eaLnBrk="1" hangingPunct="1">
              <a:defRPr/>
            </a:pPr>
            <a:endParaRPr lang="fr-BE">
              <a:solidFill>
                <a:schemeClr val="lt1"/>
              </a:solidFill>
              <a:latin typeface="+mn-lt"/>
              <a:cs typeface="+mn-cs"/>
            </a:endParaRPr>
          </a:p>
        </p:txBody>
      </p:sp>
      <p:sp>
        <p:nvSpPr>
          <p:cNvPr id="107" name="Explosion 1 106"/>
          <p:cNvSpPr/>
          <p:nvPr/>
        </p:nvSpPr>
        <p:spPr>
          <a:xfrm>
            <a:off x="2514600" y="26670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62" name="ZoneTexte 107"/>
          <p:cNvSpPr txBox="1">
            <a:spLocks noChangeArrowheads="1"/>
          </p:cNvSpPr>
          <p:nvPr/>
        </p:nvSpPr>
        <p:spPr bwMode="auto">
          <a:xfrm>
            <a:off x="2819400" y="29718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sp>
        <p:nvSpPr>
          <p:cNvPr id="109" name="Explosion 1 108"/>
          <p:cNvSpPr/>
          <p:nvPr/>
        </p:nvSpPr>
        <p:spPr>
          <a:xfrm>
            <a:off x="7162800" y="3048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64" name="ZoneTexte 109"/>
          <p:cNvSpPr txBox="1">
            <a:spLocks noChangeArrowheads="1"/>
          </p:cNvSpPr>
          <p:nvPr/>
        </p:nvSpPr>
        <p:spPr bwMode="auto">
          <a:xfrm>
            <a:off x="7467600" y="590550"/>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sp>
        <p:nvSpPr>
          <p:cNvPr id="111" name="Flèche courbée vers le haut 110"/>
          <p:cNvSpPr/>
          <p:nvPr/>
        </p:nvSpPr>
        <p:spPr>
          <a:xfrm rot="20735776" flipV="1">
            <a:off x="2738438" y="1062038"/>
            <a:ext cx="3919537" cy="541337"/>
          </a:xfrm>
          <a:prstGeom prst="curvedUpArrow">
            <a:avLst>
              <a:gd name="adj1" fmla="val 29805"/>
              <a:gd name="adj2" fmla="val 52014"/>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112" name="Flèche vers le haut 111"/>
          <p:cNvSpPr/>
          <p:nvPr/>
        </p:nvSpPr>
        <p:spPr>
          <a:xfrm rot="19233412">
            <a:off x="3214688" y="1209675"/>
            <a:ext cx="300037" cy="15922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13" name="Explosion 1 112"/>
          <p:cNvSpPr/>
          <p:nvPr/>
        </p:nvSpPr>
        <p:spPr>
          <a:xfrm>
            <a:off x="2209800" y="51816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68" name="ZoneTexte 113"/>
          <p:cNvSpPr txBox="1">
            <a:spLocks noChangeArrowheads="1"/>
          </p:cNvSpPr>
          <p:nvPr/>
        </p:nvSpPr>
        <p:spPr bwMode="auto">
          <a:xfrm>
            <a:off x="2514600" y="541020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sp>
        <p:nvSpPr>
          <p:cNvPr id="63569" name="ZoneTexte 116"/>
          <p:cNvSpPr txBox="1">
            <a:spLocks noChangeArrowheads="1"/>
          </p:cNvSpPr>
          <p:nvPr/>
        </p:nvSpPr>
        <p:spPr bwMode="auto">
          <a:xfrm>
            <a:off x="0" y="6096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chemeClr val="bg1"/>
                </a:solidFill>
                <a:latin typeface="Arial Narrow" panose="020B0606020202030204" pitchFamily="34" charset="0"/>
              </a:rPr>
              <a:t>NIV 7</a:t>
            </a:r>
          </a:p>
        </p:txBody>
      </p:sp>
      <p:sp>
        <p:nvSpPr>
          <p:cNvPr id="63570" name="ZoneTexte 117"/>
          <p:cNvSpPr txBox="1">
            <a:spLocks noChangeArrowheads="1"/>
          </p:cNvSpPr>
          <p:nvPr/>
        </p:nvSpPr>
        <p:spPr bwMode="auto">
          <a:xfrm>
            <a:off x="3505200" y="12906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MASTER</a:t>
            </a:r>
          </a:p>
        </p:txBody>
      </p:sp>
      <p:sp>
        <p:nvSpPr>
          <p:cNvPr id="63571" name="ZoneTexte 118"/>
          <p:cNvSpPr txBox="1">
            <a:spLocks noChangeArrowheads="1"/>
          </p:cNvSpPr>
          <p:nvPr/>
        </p:nvSpPr>
        <p:spPr bwMode="auto">
          <a:xfrm>
            <a:off x="3429000" y="18430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BACHELOR</a:t>
            </a:r>
            <a:endParaRPr lang="fr-BE" altLang="fr-FR" sz="2400" b="1">
              <a:latin typeface="Arial Narrow" panose="020B0606020202030204" pitchFamily="34" charset="0"/>
            </a:endParaRPr>
          </a:p>
        </p:txBody>
      </p:sp>
      <p:sp>
        <p:nvSpPr>
          <p:cNvPr id="63572" name="ZoneTexte 119"/>
          <p:cNvSpPr txBox="1">
            <a:spLocks noChangeArrowheads="1"/>
          </p:cNvSpPr>
          <p:nvPr/>
        </p:nvSpPr>
        <p:spPr bwMode="auto">
          <a:xfrm>
            <a:off x="990600" y="24384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600" b="1">
                <a:latin typeface="Arial Narrow" panose="020B0606020202030204" pitchFamily="34" charset="0"/>
              </a:rPr>
              <a:t>Cadre de santé</a:t>
            </a:r>
            <a:endParaRPr lang="fr-BE" altLang="fr-FR" sz="2400" b="1">
              <a:latin typeface="Arial Narrow" panose="020B0606020202030204" pitchFamily="34" charset="0"/>
            </a:endParaRPr>
          </a:p>
        </p:txBody>
      </p:sp>
      <p:sp>
        <p:nvSpPr>
          <p:cNvPr id="63573" name="ZoneTexte 120"/>
          <p:cNvSpPr txBox="1">
            <a:spLocks noChangeArrowheads="1"/>
          </p:cNvSpPr>
          <p:nvPr/>
        </p:nvSpPr>
        <p:spPr bwMode="auto">
          <a:xfrm>
            <a:off x="3810000" y="21288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latin typeface="Arial Narrow" panose="020B0606020202030204" pitchFamily="34" charset="0"/>
              </a:rPr>
              <a:t>BSI</a:t>
            </a:r>
          </a:p>
        </p:txBody>
      </p:sp>
      <p:sp>
        <p:nvSpPr>
          <p:cNvPr id="63574" name="ZoneTexte 121"/>
          <p:cNvSpPr txBox="1">
            <a:spLocks noChangeArrowheads="1"/>
          </p:cNvSpPr>
          <p:nvPr/>
        </p:nvSpPr>
        <p:spPr bwMode="auto">
          <a:xfrm>
            <a:off x="5638800" y="24384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600" b="1">
                <a:latin typeface="Arial Narrow" panose="020B0606020202030204" pitchFamily="34" charset="0"/>
              </a:rPr>
              <a:t>Spécialités infirmières ( + TPP)</a:t>
            </a:r>
            <a:endParaRPr lang="fr-BE" altLang="fr-FR" sz="2400" b="1">
              <a:latin typeface="Arial Narrow" panose="020B0606020202030204" pitchFamily="34" charset="0"/>
            </a:endParaRPr>
          </a:p>
        </p:txBody>
      </p:sp>
      <p:sp>
        <p:nvSpPr>
          <p:cNvPr id="123" name="Flèche courbée vers le haut 122"/>
          <p:cNvSpPr/>
          <p:nvPr/>
        </p:nvSpPr>
        <p:spPr>
          <a:xfrm rot="16200000">
            <a:off x="7762082" y="1153318"/>
            <a:ext cx="1524000" cy="893763"/>
          </a:xfrm>
          <a:prstGeom prst="curvedUpArrow">
            <a:avLst>
              <a:gd name="adj1" fmla="val 17159"/>
              <a:gd name="adj2" fmla="val 50000"/>
              <a:gd name="adj3" fmla="val 25000"/>
            </a:avLst>
          </a:prstGeom>
          <a:solidFill>
            <a:srgbClr val="FCD7B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solidFill>
                <a:schemeClr val="tx1"/>
              </a:solidFill>
            </a:endParaRPr>
          </a:p>
        </p:txBody>
      </p:sp>
      <p:sp>
        <p:nvSpPr>
          <p:cNvPr id="124" name="Parchemin horizontal 123"/>
          <p:cNvSpPr/>
          <p:nvPr/>
        </p:nvSpPr>
        <p:spPr>
          <a:xfrm>
            <a:off x="762000" y="0"/>
            <a:ext cx="838200" cy="457200"/>
          </a:xfrm>
          <a:prstGeom prst="horizontalScroll">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77" name="ZoneTexte 124"/>
          <p:cNvSpPr txBox="1">
            <a:spLocks noChangeArrowheads="1"/>
          </p:cNvSpPr>
          <p:nvPr/>
        </p:nvSpPr>
        <p:spPr bwMode="auto">
          <a:xfrm>
            <a:off x="838200" y="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400" b="1">
                <a:solidFill>
                  <a:schemeClr val="bg1"/>
                </a:solidFill>
              </a:rPr>
              <a:t>CEC</a:t>
            </a:r>
            <a:endParaRPr lang="fr-BE" altLang="fr-FR" sz="1800" b="1">
              <a:solidFill>
                <a:schemeClr val="bg1"/>
              </a:solidFill>
            </a:endParaRPr>
          </a:p>
        </p:txBody>
      </p:sp>
      <p:sp>
        <p:nvSpPr>
          <p:cNvPr id="63578" name="ZoneTexte 125"/>
          <p:cNvSpPr txBox="1">
            <a:spLocks noChangeArrowheads="1"/>
          </p:cNvSpPr>
          <p:nvPr/>
        </p:nvSpPr>
        <p:spPr bwMode="auto">
          <a:xfrm>
            <a:off x="5257800" y="9906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VAE</a:t>
            </a:r>
            <a:endParaRPr lang="fr-BE" altLang="fr-FR" sz="2800" b="1">
              <a:latin typeface="Arial Narrow" panose="020B0606020202030204" pitchFamily="34" charset="0"/>
            </a:endParaRPr>
          </a:p>
        </p:txBody>
      </p:sp>
      <p:sp>
        <p:nvSpPr>
          <p:cNvPr id="63579" name="ZoneTexte 126"/>
          <p:cNvSpPr txBox="1">
            <a:spLocks noChangeArrowheads="1"/>
          </p:cNvSpPr>
          <p:nvPr/>
        </p:nvSpPr>
        <p:spPr bwMode="auto">
          <a:xfrm>
            <a:off x="2590800" y="3819525"/>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VAE</a:t>
            </a:r>
            <a:endParaRPr lang="fr-BE" altLang="fr-FR" sz="2800" b="1">
              <a:latin typeface="Arial Narrow" panose="020B0606020202030204" pitchFamily="34" charset="0"/>
            </a:endParaRPr>
          </a:p>
        </p:txBody>
      </p:sp>
      <p:sp>
        <p:nvSpPr>
          <p:cNvPr id="63580" name="ZoneTexte 127"/>
          <p:cNvSpPr txBox="1">
            <a:spLocks noChangeArrowheads="1"/>
          </p:cNvSpPr>
          <p:nvPr/>
        </p:nvSpPr>
        <p:spPr bwMode="auto">
          <a:xfrm>
            <a:off x="3048000" y="5334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000" b="1">
                <a:solidFill>
                  <a:srgbClr val="FF0000"/>
                </a:solidFill>
                <a:latin typeface="Arial Narrow" panose="020B0606020202030204" pitchFamily="34" charset="0"/>
              </a:rPr>
              <a:t>Universités / Hautes Ecoles</a:t>
            </a:r>
            <a:endParaRPr lang="fr-BE" altLang="fr-FR" sz="2400" b="1">
              <a:solidFill>
                <a:srgbClr val="FF0000"/>
              </a:solidFill>
              <a:latin typeface="Arial Narrow" panose="020B0606020202030204" pitchFamily="34" charset="0"/>
            </a:endParaRPr>
          </a:p>
        </p:txBody>
      </p:sp>
      <p:sp>
        <p:nvSpPr>
          <p:cNvPr id="63581" name="ZoneTexte 128"/>
          <p:cNvSpPr txBox="1">
            <a:spLocks noChangeArrowheads="1"/>
          </p:cNvSpPr>
          <p:nvPr/>
        </p:nvSpPr>
        <p:spPr bwMode="auto">
          <a:xfrm>
            <a:off x="457200" y="2819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solidFill>
                  <a:srgbClr val="FF0000"/>
                </a:solidFill>
              </a:rPr>
              <a:t>Hautes Ecoles</a:t>
            </a:r>
          </a:p>
        </p:txBody>
      </p:sp>
      <p:sp>
        <p:nvSpPr>
          <p:cNvPr id="131" name="Pensées 130"/>
          <p:cNvSpPr/>
          <p:nvPr/>
        </p:nvSpPr>
        <p:spPr>
          <a:xfrm>
            <a:off x="0" y="3733800"/>
            <a:ext cx="2362200" cy="685800"/>
          </a:xfrm>
          <a:prstGeom prst="cloudCallout">
            <a:avLst>
              <a:gd name="adj1" fmla="val -47208"/>
              <a:gd name="adj2" fmla="val 8501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83" name="ZoneTexte 131"/>
          <p:cNvSpPr txBox="1">
            <a:spLocks noChangeArrowheads="1"/>
          </p:cNvSpPr>
          <p:nvPr/>
        </p:nvSpPr>
        <p:spPr bwMode="auto">
          <a:xfrm>
            <a:off x="457200" y="38100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800" b="1">
                <a:solidFill>
                  <a:srgbClr val="000099"/>
                </a:solidFill>
                <a:latin typeface="Aharoni" pitchFamily="2" charset="-79"/>
                <a:ea typeface="Batang" pitchFamily="18" charset="-127"/>
                <a:cs typeface="Aharoni" pitchFamily="2" charset="-79"/>
              </a:rPr>
              <a:t>PROJET</a:t>
            </a:r>
            <a:endParaRPr lang="fr-BE" altLang="fr-FR" sz="1800" b="1">
              <a:solidFill>
                <a:srgbClr val="000099"/>
              </a:solidFill>
              <a:latin typeface="Aharoni" pitchFamily="2" charset="-79"/>
              <a:ea typeface="Batang" pitchFamily="18" charset="-127"/>
              <a:cs typeface="Aharoni" pitchFamily="2" charset="-79"/>
            </a:endParaRPr>
          </a:p>
        </p:txBody>
      </p:sp>
      <p:sp>
        <p:nvSpPr>
          <p:cNvPr id="63584" name="ZoneTexte 132"/>
          <p:cNvSpPr txBox="1">
            <a:spLocks noChangeArrowheads="1"/>
          </p:cNvSpPr>
          <p:nvPr/>
        </p:nvSpPr>
        <p:spPr bwMode="auto">
          <a:xfrm>
            <a:off x="5867400" y="32004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 VAE</a:t>
            </a:r>
            <a:endParaRPr lang="fr-BE" altLang="fr-FR" sz="2800" b="1">
              <a:latin typeface="Arial Narrow" panose="020B0606020202030204" pitchFamily="34" charset="0"/>
            </a:endParaRPr>
          </a:p>
        </p:txBody>
      </p:sp>
      <p:sp>
        <p:nvSpPr>
          <p:cNvPr id="135" name="Ellipse 134"/>
          <p:cNvSpPr/>
          <p:nvPr/>
        </p:nvSpPr>
        <p:spPr>
          <a:xfrm>
            <a:off x="3886200" y="4800600"/>
            <a:ext cx="1447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86" name="ZoneTexte 135"/>
          <p:cNvSpPr txBox="1">
            <a:spLocks noChangeArrowheads="1"/>
          </p:cNvSpPr>
          <p:nvPr/>
        </p:nvSpPr>
        <p:spPr bwMode="auto">
          <a:xfrm>
            <a:off x="3886200" y="4800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CESS</a:t>
            </a:r>
          </a:p>
        </p:txBody>
      </p:sp>
      <p:sp>
        <p:nvSpPr>
          <p:cNvPr id="63587" name="ZoneTexte 136"/>
          <p:cNvSpPr txBox="1">
            <a:spLocks noChangeArrowheads="1"/>
          </p:cNvSpPr>
          <p:nvPr/>
        </p:nvSpPr>
        <p:spPr bwMode="auto">
          <a:xfrm>
            <a:off x="6781800" y="2819400"/>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2400" b="1">
                <a:solidFill>
                  <a:srgbClr val="660066"/>
                </a:solidFill>
                <a:latin typeface="Arial Narrow" panose="020B0606020202030204" pitchFamily="34" charset="0"/>
              </a:rPr>
              <a:t>TRANSPOSITION </a:t>
            </a:r>
            <a:r>
              <a:rPr lang="fr-BE" altLang="fr-FR" sz="2400" b="1">
                <a:solidFill>
                  <a:srgbClr val="660066"/>
                </a:solidFill>
                <a:latin typeface="Arial" panose="020B0604020202020204" pitchFamily="34" charset="0"/>
              </a:rPr>
              <a:t>DIRECTIVE 2013/55/UE</a:t>
            </a:r>
          </a:p>
        </p:txBody>
      </p:sp>
      <p:sp>
        <p:nvSpPr>
          <p:cNvPr id="140" name="Espace réservé du numéro de diapositive 139"/>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23DE5D7F-CFCB-48F3-8369-2F7BBA7C70C0}" type="slidenum">
              <a:rPr lang="fr-FR" sz="1400">
                <a:effectLst>
                  <a:outerShdw blurRad="38100" dist="38100" dir="2700000" algn="tl">
                    <a:srgbClr val="FFFFFF"/>
                  </a:outerShdw>
                </a:effectLst>
                <a:latin typeface="Arial" charset="0"/>
                <a:cs typeface="+mn-cs"/>
              </a:rPr>
              <a:pPr algn="r" eaLnBrk="1" hangingPunct="1">
                <a:defRPr/>
              </a:pPr>
              <a:t>56</a:t>
            </a:fld>
            <a:endParaRPr lang="fr-FR" sz="1400">
              <a:effectLst>
                <a:outerShdw blurRad="38100" dist="38100" dir="2700000" algn="tl">
                  <a:srgbClr val="FFFFFF"/>
                </a:outerShdw>
              </a:effectLst>
              <a:latin typeface="Arial" charset="0"/>
              <a:cs typeface="+mn-cs"/>
            </a:endParaRPr>
          </a:p>
        </p:txBody>
      </p:sp>
      <p:sp>
        <p:nvSpPr>
          <p:cNvPr id="147" name="Rectangle à coins arrondis 146"/>
          <p:cNvSpPr/>
          <p:nvPr/>
        </p:nvSpPr>
        <p:spPr>
          <a:xfrm>
            <a:off x="990600" y="6477000"/>
            <a:ext cx="1752600" cy="381000"/>
          </a:xfrm>
          <a:prstGeom prst="roundRect">
            <a:avLst/>
          </a:prstGeom>
          <a:solidFill>
            <a:srgbClr val="F7CF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590" name="ZoneTexte 147"/>
          <p:cNvSpPr txBox="1">
            <a:spLocks noChangeArrowheads="1"/>
          </p:cNvSpPr>
          <p:nvPr/>
        </p:nvSpPr>
        <p:spPr bwMode="auto">
          <a:xfrm>
            <a:off x="914400" y="64912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t>Aide-soignant</a:t>
            </a:r>
          </a:p>
        </p:txBody>
      </p:sp>
      <p:sp>
        <p:nvSpPr>
          <p:cNvPr id="2" name="Flèche vers le haut 96"/>
          <p:cNvSpPr>
            <a:spLocks noChangeArrowheads="1"/>
          </p:cNvSpPr>
          <p:nvPr/>
        </p:nvSpPr>
        <p:spPr bwMode="auto">
          <a:xfrm rot="-155133">
            <a:off x="1066800" y="6245225"/>
            <a:ext cx="257175" cy="307975"/>
          </a:xfrm>
          <a:prstGeom prst="upArrow">
            <a:avLst>
              <a:gd name="adj1" fmla="val 50000"/>
              <a:gd name="adj2" fmla="val 16194"/>
            </a:avLst>
          </a:prstGeom>
          <a:solidFill>
            <a:schemeClr val="accent1"/>
          </a:solidFill>
          <a:ln w="25400" algn="ctr">
            <a:solidFill>
              <a:srgbClr val="B05C05"/>
            </a:solidFill>
            <a:miter lim="800000"/>
            <a:headEnd/>
            <a:tailEnd/>
          </a:ln>
        </p:spPr>
        <p:txBody>
          <a:bodyPr anchor="ctr"/>
          <a:lstStyle/>
          <a:p>
            <a:pPr algn="ctr" eaLnBrk="1" hangingPunct="1">
              <a:defRPr/>
            </a:pPr>
            <a:endParaRPr lang="fr-BE">
              <a:solidFill>
                <a:schemeClr val="lt1"/>
              </a:solidFill>
              <a:latin typeface="+mn-lt"/>
              <a:cs typeface="+mn-cs"/>
            </a:endParaRPr>
          </a:p>
        </p:txBody>
      </p:sp>
      <p:sp>
        <p:nvSpPr>
          <p:cNvPr id="63592" name="ZoneTexte 132"/>
          <p:cNvSpPr txBox="1">
            <a:spLocks noChangeArrowheads="1"/>
          </p:cNvSpPr>
          <p:nvPr/>
        </p:nvSpPr>
        <p:spPr bwMode="auto">
          <a:xfrm>
            <a:off x="457200" y="5867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 VAE</a:t>
            </a:r>
            <a:endParaRPr lang="fr-BE" altLang="fr-FR" sz="2800" b="1">
              <a:latin typeface="Arial Narrow" panose="020B0606020202030204" pitchFamily="34" charset="0"/>
            </a:endParaRPr>
          </a:p>
        </p:txBody>
      </p:sp>
      <p:sp>
        <p:nvSpPr>
          <p:cNvPr id="63593" name="Text Box 120"/>
          <p:cNvSpPr txBox="1">
            <a:spLocks noChangeArrowheads="1"/>
          </p:cNvSpPr>
          <p:nvPr/>
        </p:nvSpPr>
        <p:spPr bwMode="auto">
          <a:xfrm>
            <a:off x="5867400" y="2743200"/>
            <a:ext cx="1066800" cy="3079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1400" b="1"/>
              <a:t>(+ QPP)</a:t>
            </a:r>
            <a:endParaRPr lang="fr-FR" altLang="fr-FR" sz="1400" b="1"/>
          </a:p>
        </p:txBody>
      </p:sp>
      <p:sp>
        <p:nvSpPr>
          <p:cNvPr id="18" name="Rectangle à coins arrondis 17"/>
          <p:cNvSpPr/>
          <p:nvPr/>
        </p:nvSpPr>
        <p:spPr>
          <a:xfrm>
            <a:off x="6553200" y="48768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3" name="Rectangle à coins arrondis 17"/>
          <p:cNvSpPr/>
          <p:nvPr/>
        </p:nvSpPr>
        <p:spPr>
          <a:xfrm>
            <a:off x="6553200" y="53340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4" name="Rectangle à coins arrondis 17"/>
          <p:cNvSpPr/>
          <p:nvPr/>
        </p:nvSpPr>
        <p:spPr>
          <a:xfrm>
            <a:off x="6553200" y="5791200"/>
            <a:ext cx="2133600" cy="3810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3" name="Ellipse 72"/>
          <p:cNvSpPr/>
          <p:nvPr/>
        </p:nvSpPr>
        <p:spPr>
          <a:xfrm>
            <a:off x="7315200" y="48768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7" name="Ellipse 72"/>
          <p:cNvSpPr/>
          <p:nvPr/>
        </p:nvSpPr>
        <p:spPr>
          <a:xfrm>
            <a:off x="7315200" y="53340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9" name="Ellipse 72"/>
          <p:cNvSpPr/>
          <p:nvPr/>
        </p:nvSpPr>
        <p:spPr>
          <a:xfrm>
            <a:off x="7315200" y="5791200"/>
            <a:ext cx="609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600" name="ZoneTexte 101"/>
          <p:cNvSpPr txBox="1">
            <a:spLocks noChangeArrowheads="1"/>
          </p:cNvSpPr>
          <p:nvPr/>
        </p:nvSpPr>
        <p:spPr bwMode="auto">
          <a:xfrm>
            <a:off x="7239000" y="4876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3</a:t>
            </a:r>
          </a:p>
        </p:txBody>
      </p:sp>
      <p:sp>
        <p:nvSpPr>
          <p:cNvPr id="63601" name="ZoneTexte 100"/>
          <p:cNvSpPr txBox="1">
            <a:spLocks noChangeArrowheads="1"/>
          </p:cNvSpPr>
          <p:nvPr/>
        </p:nvSpPr>
        <p:spPr bwMode="auto">
          <a:xfrm>
            <a:off x="7239000" y="53340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2</a:t>
            </a:r>
          </a:p>
        </p:txBody>
      </p:sp>
      <p:sp>
        <p:nvSpPr>
          <p:cNvPr id="63602" name="ZoneTexte 99"/>
          <p:cNvSpPr txBox="1">
            <a:spLocks noChangeArrowheads="1"/>
          </p:cNvSpPr>
          <p:nvPr/>
        </p:nvSpPr>
        <p:spPr bwMode="auto">
          <a:xfrm>
            <a:off x="7239000" y="579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fr-BE" altLang="fr-FR" sz="1800" b="1">
                <a:latin typeface="Arial Narrow" panose="020B0606020202030204" pitchFamily="34" charset="0"/>
              </a:rPr>
              <a:t>BI 1</a:t>
            </a:r>
          </a:p>
        </p:txBody>
      </p:sp>
      <p:sp>
        <p:nvSpPr>
          <p:cNvPr id="115" name="Explosion 1 114"/>
          <p:cNvSpPr/>
          <p:nvPr/>
        </p:nvSpPr>
        <p:spPr>
          <a:xfrm>
            <a:off x="6096000" y="3886200"/>
            <a:ext cx="1447800" cy="990600"/>
          </a:xfrm>
          <a:prstGeom prst="irregularSeal1">
            <a:avLst/>
          </a:prstGeom>
          <a:solidFill>
            <a:srgbClr val="FBC0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63604" name="ZoneTexte 115"/>
          <p:cNvSpPr txBox="1">
            <a:spLocks noChangeArrowheads="1"/>
          </p:cNvSpPr>
          <p:nvPr/>
        </p:nvSpPr>
        <p:spPr bwMode="auto">
          <a:xfrm>
            <a:off x="6400800" y="4175125"/>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000" b="1"/>
              <a:t>NEW</a:t>
            </a:r>
            <a:endParaRPr lang="fr-BE" altLang="fr-FR" sz="1800" b="1"/>
          </a:p>
        </p:txBody>
      </p:sp>
      <p:pic>
        <p:nvPicPr>
          <p:cNvPr id="63605" name="Image 120" descr="A:\nicole\FNIB\Agora\Photos pour Agora\LOGOS\LOGO FNIB\Logo_FNIB transpar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space réservé du pied de page 3"/>
          <p:cNvSpPr txBox="1">
            <a:spLocks noGrp="1"/>
          </p:cNvSpPr>
          <p:nvPr/>
        </p:nvSpPr>
        <p:spPr bwMode="auto">
          <a:xfrm>
            <a:off x="6172200" y="0"/>
            <a:ext cx="2590800" cy="381000"/>
          </a:xfrm>
          <a:prstGeom prst="rect">
            <a:avLst/>
          </a:prstGeom>
          <a:noFill/>
          <a:ln>
            <a:miter lim="800000"/>
            <a:headEnd/>
            <a:tailEnd/>
          </a:ln>
        </p:spPr>
        <p:txBody>
          <a:bodyPr anchor="b"/>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Photographie de l'enseignement</a:t>
            </a:r>
          </a:p>
          <a:p>
            <a:pPr algn="ctr" eaLnBrk="1" hangingPunct="1">
              <a:defRPr/>
            </a:pPr>
            <a:r>
              <a:rPr lang="fr-BE"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rPr>
              <a:t>en soins infirmiers - Congrès AISPN 091115 TL</a:t>
            </a:r>
            <a:endParaRPr lang="fr-FR" altLang="fr-FR" sz="1000" smtClean="0">
              <a:solidFill>
                <a:srgbClr val="000099"/>
              </a:solidFill>
              <a:effectLst>
                <a:outerShdw blurRad="38100" dist="38100" dir="2700000" algn="tl">
                  <a:srgbClr val="000000"/>
                </a:outerShdw>
              </a:effectLst>
              <a:latin typeface="Arial Narrow" panose="020B0606020202030204" pitchFamily="34" charset="0"/>
              <a:cs typeface="Angsana New" pitchFamily="18" charset="-34"/>
            </a:endParaRPr>
          </a:p>
        </p:txBody>
      </p:sp>
      <p:sp>
        <p:nvSpPr>
          <p:cNvPr id="63607" name="Text Box 118"/>
          <p:cNvSpPr txBox="1">
            <a:spLocks noChangeArrowheads="1"/>
          </p:cNvSpPr>
          <p:nvPr/>
        </p:nvSpPr>
        <p:spPr bwMode="auto">
          <a:xfrm>
            <a:off x="6477000" y="1600200"/>
            <a:ext cx="2057400" cy="3365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1600">
                <a:latin typeface="Arial Narrow" panose="020B0606020202030204" pitchFamily="34" charset="0"/>
              </a:rPr>
              <a:t>Pratique avancée</a:t>
            </a:r>
            <a:endParaRPr lang="fr-FR" altLang="fr-FR" sz="160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12"/>
          </p:nvPr>
        </p:nvSpPr>
        <p:spPr/>
        <p:txBody>
          <a:bodyPr/>
          <a:lstStyle/>
          <a:p>
            <a:pPr>
              <a:defRPr/>
            </a:pPr>
            <a:fld id="{317BF459-0965-4FE9-9EF5-4D0FE07E4A86}" type="slidenum">
              <a:rPr lang="fr-FR"/>
              <a:pPr>
                <a:defRPr/>
              </a:pPr>
              <a:t>57</a:t>
            </a:fld>
            <a:endParaRPr lang="fr-FR"/>
          </a:p>
        </p:txBody>
      </p:sp>
      <p:sp>
        <p:nvSpPr>
          <p:cNvPr id="2" name="Titre 1"/>
          <p:cNvSpPr>
            <a:spLocks noGrp="1"/>
          </p:cNvSpPr>
          <p:nvPr>
            <p:ph type="ctrTitle" sz="quarter" idx="4294967295"/>
          </p:nvPr>
        </p:nvSpPr>
        <p:spPr>
          <a:xfrm>
            <a:off x="152400" y="2209800"/>
            <a:ext cx="8991600" cy="2438400"/>
          </a:xfrm>
        </p:spPr>
        <p:txBody>
          <a:bodyPr/>
          <a:lstStyle/>
          <a:p>
            <a:pPr algn="l">
              <a:lnSpc>
                <a:spcPct val="160000"/>
              </a:lnSpc>
              <a:defRPr/>
            </a:pPr>
            <a:r>
              <a:rPr lang="fr-BE" altLang="fr-FR" sz="4000" b="1" smtClean="0">
                <a:solidFill>
                  <a:srgbClr val="0070C0"/>
                </a:solidFill>
                <a:effectLst>
                  <a:outerShdw blurRad="38100" dist="38100" dir="2700000" algn="tl">
                    <a:srgbClr val="C0C0C0"/>
                  </a:outerShdw>
                </a:effectLst>
              </a:rPr>
              <a:t/>
            </a:r>
            <a:br>
              <a:rPr lang="fr-BE" altLang="fr-FR" sz="4000" b="1" smtClean="0">
                <a:solidFill>
                  <a:srgbClr val="0070C0"/>
                </a:solidFill>
                <a:effectLst>
                  <a:outerShdw blurRad="38100" dist="38100" dir="2700000" algn="tl">
                    <a:srgbClr val="C0C0C0"/>
                  </a:outerShdw>
                </a:effectLst>
              </a:rPr>
            </a:br>
            <a:r>
              <a:rPr lang="fr-BE" altLang="fr-FR" b="1" smtClean="0">
                <a:solidFill>
                  <a:srgbClr val="0070C0"/>
                </a:solidFill>
                <a:effectLst>
                  <a:outerShdw blurRad="38100" dist="38100" dir="2700000" algn="tl">
                    <a:srgbClr val="C0C0C0"/>
                  </a:outerShdw>
                </a:effectLst>
              </a:rPr>
              <a:t>D’une situation </a:t>
            </a:r>
            <a:r>
              <a:rPr lang="fr-BE" altLang="fr-FR" b="1" smtClean="0">
                <a:solidFill>
                  <a:srgbClr val="006600"/>
                </a:solidFill>
                <a:effectLst>
                  <a:outerShdw blurRad="38100" dist="38100" dir="2700000" algn="tl">
                    <a:srgbClr val="C0C0C0"/>
                  </a:outerShdw>
                </a:effectLst>
              </a:rPr>
              <a:t>souhaitée</a:t>
            </a:r>
            <a:r>
              <a:rPr lang="fr-BE" altLang="fr-FR" b="1" smtClean="0">
                <a:solidFill>
                  <a:srgbClr val="0070C0"/>
                </a:solidFill>
                <a:effectLst>
                  <a:outerShdw blurRad="38100" dist="38100" dir="2700000" algn="tl">
                    <a:srgbClr val="C0C0C0"/>
                  </a:outerShdw>
                </a:effectLst>
              </a:rPr>
              <a:t/>
            </a:r>
            <a:br>
              <a:rPr lang="fr-BE" altLang="fr-FR" b="1" smtClean="0">
                <a:solidFill>
                  <a:srgbClr val="0070C0"/>
                </a:solidFill>
                <a:effectLst>
                  <a:outerShdw blurRad="38100" dist="38100" dir="2700000" algn="tl">
                    <a:srgbClr val="C0C0C0"/>
                  </a:outerShdw>
                </a:effectLst>
              </a:rPr>
            </a:br>
            <a:r>
              <a:rPr lang="fr-BE" altLang="fr-FR" b="1" smtClean="0">
                <a:solidFill>
                  <a:srgbClr val="0070C0"/>
                </a:solidFill>
                <a:effectLst>
                  <a:outerShdw blurRad="38100" dist="38100" dir="2700000" algn="tl">
                    <a:srgbClr val="C0C0C0"/>
                  </a:outerShdw>
                </a:effectLst>
              </a:rPr>
              <a:t>	à une situation … </a:t>
            </a:r>
            <a:r>
              <a:rPr lang="fr-BE" altLang="fr-FR" b="1" smtClean="0">
                <a:solidFill>
                  <a:srgbClr val="FF0000"/>
                </a:solidFill>
                <a:effectLst>
                  <a:outerShdw blurRad="38100" dist="38100" dir="2700000" algn="tl">
                    <a:srgbClr val="C0C0C0"/>
                  </a:outerShdw>
                </a:effectLst>
              </a:rPr>
              <a:t>imposée</a:t>
            </a:r>
            <a:r>
              <a:rPr lang="fr-BE" altLang="fr-FR" b="1" smtClean="0">
                <a:solidFill>
                  <a:srgbClr val="0070C0"/>
                </a:solidFill>
                <a:effectLst>
                  <a:outerShdw blurRad="38100" dist="38100" dir="2700000" algn="tl">
                    <a:srgbClr val="C0C0C0"/>
                  </a:outerShdw>
                </a:effectLst>
              </a:rPr>
              <a:t> !</a:t>
            </a:r>
            <a:r>
              <a:rPr lang="fr-BE" altLang="fr-FR" sz="1400" b="1" smtClean="0">
                <a:solidFill>
                  <a:srgbClr val="0070C0"/>
                </a:solidFill>
                <a:effectLst>
                  <a:outerShdw blurRad="38100" dist="38100" dir="2700000" algn="tl">
                    <a:srgbClr val="C0C0C0"/>
                  </a:outerShdw>
                </a:effectLst>
              </a:rPr>
              <a:t>	</a:t>
            </a:r>
            <a:endParaRPr lang="fr-BE" altLang="fr-FR" sz="4000" b="1" smtClean="0">
              <a:solidFill>
                <a:srgbClr val="00B0F0"/>
              </a:solidFill>
              <a:effectLst>
                <a:outerShdw blurRad="38100" dist="38100" dir="2700000" algn="tl">
                  <a:srgbClr val="C0C0C0"/>
                </a:outerShdw>
              </a:effectLst>
            </a:endParaRPr>
          </a:p>
        </p:txBody>
      </p:sp>
      <p:sp>
        <p:nvSpPr>
          <p:cNvPr id="6" name="Espace réservé du numéro de diapositive 5"/>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B24E5CAA-85DF-4B5C-8720-980B7C8B5686}" type="slidenum">
              <a:rPr lang="fr-FR" sz="1400">
                <a:effectLst>
                  <a:outerShdw blurRad="38100" dist="38100" dir="2700000" algn="tl">
                    <a:srgbClr val="FFFFFF"/>
                  </a:outerShdw>
                </a:effectLst>
                <a:latin typeface="Arial" charset="0"/>
                <a:cs typeface="+mn-cs"/>
              </a:rPr>
              <a:pPr algn="r" eaLnBrk="1" hangingPunct="1">
                <a:defRPr/>
              </a:pPr>
              <a:t>57</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
        <p:nvSpPr>
          <p:cNvPr id="65542" name="Text Box 6"/>
          <p:cNvSpPr txBox="1">
            <a:spLocks noChangeArrowheads="1"/>
          </p:cNvSpPr>
          <p:nvPr/>
        </p:nvSpPr>
        <p:spPr bwMode="auto">
          <a:xfrm>
            <a:off x="0" y="914400"/>
            <a:ext cx="9144000" cy="762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fr-BE" altLang="fr-FR" sz="4400" b="1">
                <a:solidFill>
                  <a:srgbClr val="0070C0"/>
                </a:solidFill>
                <a:effectLst>
                  <a:outerShdw blurRad="38100" dist="38100" dir="2700000" algn="tl">
                    <a:srgbClr val="C0C0C0"/>
                  </a:outerShdw>
                </a:effectLst>
              </a:rPr>
              <a:t>Formation infirmière</a:t>
            </a:r>
            <a:endParaRPr lang="fr-FR" altLang="fr-FR" sz="4400" b="1">
              <a:solidFill>
                <a:srgbClr val="0070C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42B047B2-F155-48E6-8BFD-01AAB54AE06E}" type="slidenum">
              <a:rPr lang="fr-FR"/>
              <a:pPr>
                <a:defRPr/>
              </a:pPr>
              <a:t>58</a:t>
            </a:fld>
            <a:endParaRPr lang="fr-FR"/>
          </a:p>
        </p:txBody>
      </p:sp>
      <p:sp>
        <p:nvSpPr>
          <p:cNvPr id="65539" name="Rectangle 2"/>
          <p:cNvSpPr>
            <a:spLocks noChangeArrowheads="1"/>
          </p:cNvSpPr>
          <p:nvPr>
            <p:ph type="title"/>
          </p:nvPr>
        </p:nvSpPr>
        <p:spPr>
          <a:xfrm>
            <a:off x="0" y="0"/>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fr-BE" altLang="fr-FR" sz="3200" b="1" smtClean="0">
                <a:solidFill>
                  <a:srgbClr val="000099"/>
                </a:solidFill>
                <a:effectLst/>
                <a:latin typeface="Arial Narrow" panose="020B0606020202030204" pitchFamily="34" charset="0"/>
              </a:rPr>
              <a:t>Conséquences de la position unilatérale </a:t>
            </a:r>
            <a:br>
              <a:rPr lang="fr-BE" altLang="fr-FR" sz="3200" b="1" smtClean="0">
                <a:solidFill>
                  <a:srgbClr val="000099"/>
                </a:solidFill>
                <a:effectLst/>
                <a:latin typeface="Arial Narrow" panose="020B0606020202030204" pitchFamily="34" charset="0"/>
              </a:rPr>
            </a:br>
            <a:r>
              <a:rPr lang="fr-BE" altLang="fr-FR" sz="3200" b="1" smtClean="0">
                <a:solidFill>
                  <a:srgbClr val="000099"/>
                </a:solidFill>
                <a:effectLst/>
                <a:latin typeface="Arial Narrow" panose="020B0606020202030204" pitchFamily="34" charset="0"/>
              </a:rPr>
              <a:t>de Maggie De Block, Ministre fédérale de la Santé</a:t>
            </a:r>
            <a:endParaRPr lang="fr-FR" altLang="fr-FR" sz="3200" b="1" smtClean="0">
              <a:solidFill>
                <a:srgbClr val="000099"/>
              </a:solidFill>
              <a:effectLst/>
              <a:latin typeface="Arial Narrow" panose="020B0606020202030204" pitchFamily="34" charset="0"/>
            </a:endParaRPr>
          </a:p>
        </p:txBody>
      </p:sp>
      <p:sp>
        <p:nvSpPr>
          <p:cNvPr id="65540" name="Rectangle 3"/>
          <p:cNvSpPr>
            <a:spLocks noChangeArrowheads="1"/>
          </p:cNvSpPr>
          <p:nvPr>
            <p:ph type="body" idx="1"/>
          </p:nvPr>
        </p:nvSpPr>
        <p:spPr>
          <a:xfrm>
            <a:off x="0" y="990600"/>
            <a:ext cx="91440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pPr>
            <a:r>
              <a:rPr lang="fr-BE" altLang="fr-FR" sz="2800" smtClean="0">
                <a:effectLst/>
              </a:rPr>
              <a:t>Transposition stricte de la directive 2013/55/UE … </a:t>
            </a:r>
            <a:r>
              <a:rPr lang="fr-BE" altLang="fr-FR" sz="2800" b="1" smtClean="0">
                <a:solidFill>
                  <a:srgbClr val="006600"/>
                </a:solidFill>
                <a:effectLst/>
              </a:rPr>
              <a:t>OK</a:t>
            </a:r>
          </a:p>
          <a:p>
            <a:pPr>
              <a:lnSpc>
                <a:spcPct val="110000"/>
              </a:lnSpc>
            </a:pPr>
            <a:r>
              <a:rPr lang="fr-BE" altLang="fr-FR" sz="2800" smtClean="0">
                <a:effectLst/>
              </a:rPr>
              <a:t>Maintien de deux formations d’infirmières </a:t>
            </a:r>
            <a:r>
              <a:rPr lang="fr-BE" altLang="fr-FR" sz="2800" b="1" smtClean="0">
                <a:solidFill>
                  <a:srgbClr val="FF0000"/>
                </a:solidFill>
                <a:effectLst/>
              </a:rPr>
              <a:t>?</a:t>
            </a:r>
          </a:p>
          <a:p>
            <a:pPr>
              <a:lnSpc>
                <a:spcPct val="110000"/>
              </a:lnSpc>
            </a:pPr>
            <a:r>
              <a:rPr lang="fr-BE" altLang="fr-FR" sz="2800" smtClean="0">
                <a:effectLst/>
              </a:rPr>
              <a:t>Octroi d’un visa temporaire pour effectuer un complément de stages après la formation initiale d’infirmières </a:t>
            </a:r>
            <a:r>
              <a:rPr lang="fr-BE" altLang="fr-FR" sz="2800" b="1" smtClean="0">
                <a:solidFill>
                  <a:srgbClr val="FF0000"/>
                </a:solidFill>
                <a:effectLst/>
              </a:rPr>
              <a:t>!</a:t>
            </a:r>
          </a:p>
          <a:p>
            <a:pPr>
              <a:lnSpc>
                <a:spcPct val="110000"/>
              </a:lnSpc>
            </a:pPr>
            <a:r>
              <a:rPr lang="fr-BE" altLang="fr-FR" sz="2800" smtClean="0">
                <a:effectLst/>
              </a:rPr>
              <a:t>Pas de formation intermédiaire de type « assistant en soins infirmiers » </a:t>
            </a:r>
            <a:r>
              <a:rPr lang="fr-BE" altLang="fr-FR" sz="2800" b="1" smtClean="0">
                <a:solidFill>
                  <a:srgbClr val="FF0000"/>
                </a:solidFill>
                <a:effectLst/>
              </a:rPr>
              <a:t>!</a:t>
            </a:r>
          </a:p>
          <a:p>
            <a:pPr>
              <a:lnSpc>
                <a:spcPct val="110000"/>
              </a:lnSpc>
            </a:pPr>
            <a:r>
              <a:rPr lang="fr-BE" altLang="fr-FR" sz="2800" smtClean="0">
                <a:effectLst/>
              </a:rPr>
              <a:t>Maintien de l’aide soignante actuelle … sans réforme </a:t>
            </a:r>
            <a:r>
              <a:rPr lang="fr-BE" altLang="fr-FR" sz="2800" b="1" smtClean="0">
                <a:solidFill>
                  <a:srgbClr val="FF0000"/>
                </a:solidFill>
                <a:effectLst/>
              </a:rPr>
              <a:t>?</a:t>
            </a:r>
          </a:p>
          <a:p>
            <a:pPr>
              <a:lnSpc>
                <a:spcPct val="110000"/>
              </a:lnSpc>
            </a:pPr>
            <a:r>
              <a:rPr lang="fr-BE" altLang="fr-FR" sz="2800" smtClean="0">
                <a:effectLst/>
              </a:rPr>
              <a:t>Concertation lors de la Conférence Interministérielle de la Santé publique  </a:t>
            </a:r>
            <a:r>
              <a:rPr lang="fr-BE" altLang="fr-FR" sz="2800" b="1" smtClean="0">
                <a:solidFill>
                  <a:srgbClr val="006600"/>
                </a:solidFill>
                <a:effectLst/>
              </a:rPr>
              <a:t>OK, mais il est plus que temps !</a:t>
            </a: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C1FF9790-33F5-479B-9602-C133B87AE86E}" type="slidenum">
              <a:rPr lang="fr-FR"/>
              <a:pPr>
                <a:defRPr/>
              </a:pPr>
              <a:t>59</a:t>
            </a:fld>
            <a:endParaRPr lang="fr-FR"/>
          </a:p>
        </p:txBody>
      </p:sp>
      <p:sp>
        <p:nvSpPr>
          <p:cNvPr id="66563" name="Rectangle 3"/>
          <p:cNvSpPr>
            <a:spLocks noChangeArrowheads="1"/>
          </p:cNvSpPr>
          <p:nvPr>
            <p:ph type="body" idx="1"/>
          </p:nvPr>
        </p:nvSpPr>
        <p:spPr>
          <a:xfrm>
            <a:off x="228600" y="1066800"/>
            <a:ext cx="8915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fr-BE" altLang="fr-FR" sz="2800" smtClean="0">
                <a:effectLst/>
              </a:rPr>
              <a:t>Confusion et incompréhension à tous les niveaux (enseignements, UGIB, secteurs professionnels, …)</a:t>
            </a:r>
          </a:p>
          <a:p>
            <a:pPr>
              <a:lnSpc>
                <a:spcPct val="120000"/>
              </a:lnSpc>
            </a:pPr>
            <a:r>
              <a:rPr lang="fr-BE" altLang="fr-FR" sz="2800" smtClean="0">
                <a:effectLst/>
              </a:rPr>
              <a:t>Quid des spécialisations et des Cadres de santé </a:t>
            </a:r>
            <a:r>
              <a:rPr lang="fr-BE" altLang="fr-FR" sz="2800" b="1" smtClean="0">
                <a:solidFill>
                  <a:srgbClr val="FF0000"/>
                </a:solidFill>
                <a:effectLst/>
              </a:rPr>
              <a:t>?  	</a:t>
            </a:r>
            <a:r>
              <a:rPr lang="fr-BE" altLang="fr-FR" sz="2800" smtClean="0">
                <a:effectLst/>
              </a:rPr>
              <a:t>Infirmières cliniciennes </a:t>
            </a:r>
            <a:r>
              <a:rPr lang="fr-BE" altLang="fr-FR" sz="2800" b="1" i="1" smtClean="0">
                <a:effectLst/>
              </a:rPr>
              <a:t>ou</a:t>
            </a:r>
            <a:r>
              <a:rPr lang="fr-BE" altLang="fr-FR" sz="2800" smtClean="0">
                <a:effectLst/>
              </a:rPr>
              <a:t> de pratique avancée</a:t>
            </a:r>
            <a:r>
              <a:rPr lang="fr-BE" altLang="fr-FR" sz="2800" b="1" smtClean="0">
                <a:solidFill>
                  <a:srgbClr val="FF0000"/>
                </a:solidFill>
                <a:effectLst/>
              </a:rPr>
              <a:t> ?</a:t>
            </a:r>
          </a:p>
          <a:p>
            <a:pPr>
              <a:lnSpc>
                <a:spcPct val="120000"/>
              </a:lnSpc>
            </a:pPr>
            <a:r>
              <a:rPr lang="fr-BE" altLang="fr-FR" sz="2800" smtClean="0">
                <a:effectLst/>
              </a:rPr>
              <a:t>Quid de la reconnaissance barémique des infirmières spécialisées en pédiatrie et néonatalogie </a:t>
            </a:r>
            <a:r>
              <a:rPr lang="fr-BE" altLang="fr-FR" sz="2800" b="1" smtClean="0">
                <a:solidFill>
                  <a:srgbClr val="FF0000"/>
                </a:solidFill>
                <a:effectLst/>
              </a:rPr>
              <a:t>?</a:t>
            </a:r>
            <a:endParaRPr lang="fr-BE" altLang="fr-FR" sz="2800" smtClean="0">
              <a:effectLst/>
            </a:endParaRPr>
          </a:p>
          <a:p>
            <a:pPr>
              <a:lnSpc>
                <a:spcPct val="120000"/>
              </a:lnSpc>
            </a:pPr>
            <a:r>
              <a:rPr lang="fr-BE" altLang="fr-FR" sz="2800" smtClean="0">
                <a:effectLst/>
              </a:rPr>
              <a:t>Quid du master en Sciences infirmières </a:t>
            </a:r>
            <a:r>
              <a:rPr lang="fr-BE" altLang="fr-FR" sz="2800" b="1" smtClean="0">
                <a:solidFill>
                  <a:srgbClr val="FF0000"/>
                </a:solidFill>
                <a:effectLst/>
              </a:rPr>
              <a:t>?</a:t>
            </a:r>
          </a:p>
          <a:p>
            <a:pPr>
              <a:lnSpc>
                <a:spcPct val="120000"/>
              </a:lnSpc>
            </a:pPr>
            <a:endParaRPr lang="fr-BE" altLang="fr-FR" sz="1400" b="1" smtClean="0">
              <a:solidFill>
                <a:srgbClr val="FF0000"/>
              </a:solidFill>
              <a:effectLst/>
            </a:endParaRPr>
          </a:p>
          <a:p>
            <a:pPr algn="ctr">
              <a:lnSpc>
                <a:spcPct val="90000"/>
              </a:lnSpc>
              <a:buFont typeface="Wingdings" panose="05000000000000000000" pitchFamily="2" charset="2"/>
              <a:buNone/>
            </a:pPr>
            <a:r>
              <a:rPr lang="fr-BE" altLang="fr-FR" sz="3600" b="1" smtClean="0">
                <a:solidFill>
                  <a:srgbClr val="660066"/>
                </a:solidFill>
                <a:effectLst/>
                <a:latin typeface="Arial Narrow" panose="020B0606020202030204" pitchFamily="34" charset="0"/>
              </a:rPr>
              <a:t>A vrai dire, je n’y comprends plus rien …</a:t>
            </a: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
        <p:nvSpPr>
          <p:cNvPr id="66565" name="Rectangle 6"/>
          <p:cNvSpPr>
            <a:spLocks noGrp="1" noChangeArrowheads="1"/>
          </p:cNvSpPr>
          <p:nvPr>
            <p:ph type="title"/>
          </p:nvPr>
        </p:nvSpPr>
        <p:spPr>
          <a:xfrm>
            <a:off x="0" y="0"/>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fr-BE" altLang="fr-FR" sz="3200" b="1" smtClean="0">
                <a:solidFill>
                  <a:srgbClr val="000099"/>
                </a:solidFill>
                <a:effectLst/>
                <a:latin typeface="Arial Narrow" panose="020B0606020202030204" pitchFamily="34" charset="0"/>
              </a:rPr>
              <a:t>Conséquences de la position unilatérale </a:t>
            </a:r>
            <a:br>
              <a:rPr lang="fr-BE" altLang="fr-FR" sz="3200" b="1" smtClean="0">
                <a:solidFill>
                  <a:srgbClr val="000099"/>
                </a:solidFill>
                <a:effectLst/>
                <a:latin typeface="Arial Narrow" panose="020B0606020202030204" pitchFamily="34" charset="0"/>
              </a:rPr>
            </a:br>
            <a:r>
              <a:rPr lang="fr-BE" altLang="fr-FR" sz="3200" b="1" smtClean="0">
                <a:solidFill>
                  <a:srgbClr val="000099"/>
                </a:solidFill>
                <a:effectLst/>
                <a:latin typeface="Arial Narrow" panose="020B0606020202030204" pitchFamily="34" charset="0"/>
              </a:rPr>
              <a:t>de Maggie De Block, Ministre fédérale de la Santé</a:t>
            </a:r>
            <a:endParaRPr lang="fr-FR" altLang="fr-FR" sz="3200" b="1" smtClean="0">
              <a:solidFill>
                <a:srgbClr val="000099"/>
              </a:solidFill>
              <a:effectLst/>
              <a:latin typeface="Arial Narrow" panose="020B0606020202030204" pitchFamily="34" charset="0"/>
            </a:endParaRPr>
          </a:p>
        </p:txBody>
      </p:sp>
      <p:sp>
        <p:nvSpPr>
          <p:cNvPr id="66566" name="AutoShape 7"/>
          <p:cNvSpPr>
            <a:spLocks noChangeArrowheads="1"/>
          </p:cNvSpPr>
          <p:nvPr/>
        </p:nvSpPr>
        <p:spPr bwMode="auto">
          <a:xfrm>
            <a:off x="457200" y="2819400"/>
            <a:ext cx="609600" cy="533400"/>
          </a:xfrm>
          <a:custGeom>
            <a:avLst/>
            <a:gdLst>
              <a:gd name="T0" fmla="*/ 457200 w 21600"/>
              <a:gd name="T1" fmla="*/ 0 h 21600"/>
              <a:gd name="T2" fmla="*/ 0 w 21600"/>
              <a:gd name="T3" fmla="*/ 266700 h 21600"/>
              <a:gd name="T4" fmla="*/ 457200 w 21600"/>
              <a:gd name="T5" fmla="*/ 533400 h 21600"/>
              <a:gd name="T6" fmla="*/ 6096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fr-B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2016125"/>
          </a:xfrm>
        </p:spPr>
        <p:txBody>
          <a:bodyPr>
            <a:normAutofit/>
          </a:bodyPr>
          <a:lstStyle/>
          <a:p>
            <a:pPr>
              <a:defRPr/>
            </a:pPr>
            <a:r>
              <a:rPr lang="fr-BE" sz="3600" b="1" dirty="0" smtClean="0">
                <a:solidFill>
                  <a:srgbClr val="336699"/>
                </a:solidFill>
                <a:effectLst/>
              </a:rPr>
              <a:t>Une réforme infirmière en Belgique</a:t>
            </a:r>
            <a:br>
              <a:rPr lang="fr-BE" sz="3600" b="1" dirty="0" smtClean="0">
                <a:solidFill>
                  <a:srgbClr val="336699"/>
                </a:solidFill>
                <a:effectLst/>
              </a:rPr>
            </a:br>
            <a:r>
              <a:rPr lang="fr-BE" sz="3600" b="1" dirty="0" smtClean="0">
                <a:solidFill>
                  <a:srgbClr val="336699"/>
                </a:solidFill>
                <a:effectLst/>
              </a:rPr>
              <a:t>pour un système de santé gagnant</a:t>
            </a:r>
            <a:r>
              <a:rPr lang="fr-BE" dirty="0" smtClean="0">
                <a:effectLst>
                  <a:outerShdw blurRad="38100" dist="38100" dir="2700000" algn="tl">
                    <a:srgbClr val="000000">
                      <a:alpha val="43137"/>
                    </a:srgbClr>
                  </a:outerShdw>
                </a:effectLst>
              </a:rPr>
              <a:t/>
            </a:r>
            <a:br>
              <a:rPr lang="fr-BE" dirty="0" smtClean="0">
                <a:effectLst>
                  <a:outerShdw blurRad="38100" dist="38100" dir="2700000" algn="tl">
                    <a:srgbClr val="000000">
                      <a:alpha val="43137"/>
                    </a:srgbClr>
                  </a:outerShdw>
                </a:effectLst>
              </a:rPr>
            </a:br>
            <a:r>
              <a:rPr lang="fr-BE" sz="1300" dirty="0" smtClean="0">
                <a:effectLst>
                  <a:outerShdw blurRad="38100" dist="38100" dir="2700000" algn="tl">
                    <a:srgbClr val="000000">
                      <a:alpha val="43137"/>
                    </a:srgbClr>
                  </a:outerShdw>
                </a:effectLst>
              </a:rPr>
              <a:t/>
            </a:r>
            <a:br>
              <a:rPr lang="fr-BE" sz="1300" dirty="0" smtClean="0">
                <a:effectLst>
                  <a:outerShdw blurRad="38100" dist="38100" dir="2700000" algn="tl">
                    <a:srgbClr val="000000">
                      <a:alpha val="43137"/>
                    </a:srgbClr>
                  </a:outerShdw>
                </a:effectLst>
              </a:rPr>
            </a:br>
            <a:r>
              <a:rPr lang="fr-BE" sz="3100" b="1" dirty="0" smtClean="0">
                <a:solidFill>
                  <a:srgbClr val="FF0000"/>
                </a:solidFill>
                <a:effectLst/>
                <a:latin typeface="Arial Narrow" pitchFamily="34" charset="0"/>
              </a:rPr>
              <a:t>Proposition francophone</a:t>
            </a:r>
            <a:endParaRPr lang="fr-BE" b="1" dirty="0">
              <a:solidFill>
                <a:srgbClr val="FF0000"/>
              </a:solidFill>
              <a:effectLst/>
              <a:latin typeface="Arial Narrow" pitchFamily="34" charset="0"/>
            </a:endParaRPr>
          </a:p>
        </p:txBody>
      </p:sp>
      <p:sp>
        <p:nvSpPr>
          <p:cNvPr id="3" name="Sous-titre 2"/>
          <p:cNvSpPr>
            <a:spLocks noGrp="1"/>
          </p:cNvSpPr>
          <p:nvPr>
            <p:ph type="subTitle" idx="1"/>
          </p:nvPr>
        </p:nvSpPr>
        <p:spPr>
          <a:xfrm>
            <a:off x="395288" y="2209800"/>
            <a:ext cx="8424862" cy="4038600"/>
          </a:xfrm>
        </p:spPr>
        <p:txBody>
          <a:bodyPr>
            <a:normAutofit/>
          </a:bodyPr>
          <a:lstStyle/>
          <a:p>
            <a:pPr algn="l">
              <a:defRPr/>
            </a:pPr>
            <a:r>
              <a:rPr lang="fr-BE" altLang="fr-FR" b="1" smtClean="0">
                <a:solidFill>
                  <a:srgbClr val="9900CC"/>
                </a:solidFill>
                <a:effectLst/>
              </a:rPr>
              <a:t>4 éléments </a:t>
            </a:r>
            <a:r>
              <a:rPr lang="fr-BE" altLang="fr-FR" smtClean="0">
                <a:effectLst/>
              </a:rPr>
              <a:t>déterminants à la </a:t>
            </a:r>
            <a:r>
              <a:rPr lang="fr-BE" altLang="fr-FR" b="1" smtClean="0">
                <a:solidFill>
                  <a:srgbClr val="006600"/>
                </a:solidFill>
                <a:effectLst/>
              </a:rPr>
              <a:t>planification des soins infirmiers en Belgique</a:t>
            </a:r>
            <a:r>
              <a:rPr lang="fr-BE" altLang="fr-FR" smtClean="0">
                <a:effectLst/>
              </a:rPr>
              <a:t> :</a:t>
            </a:r>
          </a:p>
          <a:p>
            <a:pPr algn="l">
              <a:defRPr/>
            </a:pPr>
            <a:endParaRPr lang="fr-BE" altLang="fr-FR" sz="1200" smtClean="0">
              <a:effectLst>
                <a:outerShdw blurRad="38100" dist="38100" dir="2700000" algn="tl">
                  <a:srgbClr val="C0C0C0"/>
                </a:outerShdw>
              </a:effectLst>
            </a:endParaRPr>
          </a:p>
          <a:p>
            <a:pPr lvl="1">
              <a:buFont typeface="Arial" panose="020B0604020202020204" pitchFamily="34" charset="0"/>
              <a:buChar char="•"/>
              <a:defRPr/>
            </a:pPr>
            <a:r>
              <a:rPr lang="fr-BE" altLang="fr-FR" smtClean="0">
                <a:effectLst>
                  <a:outerShdw blurRad="38100" dist="38100" dir="2700000" algn="tl">
                    <a:srgbClr val="C0C0C0"/>
                  </a:outerShdw>
                </a:effectLst>
              </a:rPr>
              <a:t> </a:t>
            </a:r>
            <a:r>
              <a:rPr lang="fr-BE" altLang="fr-FR" sz="3200" b="1" smtClean="0">
                <a:solidFill>
                  <a:srgbClr val="000099"/>
                </a:solidFill>
                <a:effectLst/>
                <a:latin typeface="Arial Narrow" panose="020B0606020202030204" pitchFamily="34" charset="0"/>
              </a:rPr>
              <a:t>Où voulons-nous aller ?</a:t>
            </a:r>
            <a:r>
              <a:rPr lang="fr-BE" altLang="fr-FR" sz="3200" b="1" smtClean="0">
                <a:solidFill>
                  <a:srgbClr val="0070C0"/>
                </a:solidFill>
                <a:effectLst/>
                <a:latin typeface="Arial Narrow" panose="020B0606020202030204" pitchFamily="34" charset="0"/>
              </a:rPr>
              <a:t> </a:t>
            </a:r>
            <a:r>
              <a:rPr lang="fr-BE" altLang="fr-FR" sz="3200" smtClean="0">
                <a:solidFill>
                  <a:srgbClr val="0070C0"/>
                </a:solidFill>
                <a:effectLst/>
                <a:latin typeface="Arial Narrow" panose="020B0606020202030204" pitchFamily="34" charset="0"/>
              </a:rPr>
              <a:t>(objectifs)</a:t>
            </a:r>
          </a:p>
          <a:p>
            <a:pPr lvl="1">
              <a:buFont typeface="Arial" panose="020B0604020202020204" pitchFamily="34" charset="0"/>
              <a:buChar char="•"/>
              <a:defRPr/>
            </a:pPr>
            <a:r>
              <a:rPr lang="fr-BE" altLang="fr-FR" sz="3200" smtClean="0">
                <a:solidFill>
                  <a:srgbClr val="0070C0"/>
                </a:solidFill>
                <a:effectLst/>
                <a:latin typeface="Arial Narrow" panose="020B0606020202030204" pitchFamily="34" charset="0"/>
              </a:rPr>
              <a:t> </a:t>
            </a:r>
            <a:r>
              <a:rPr lang="fr-BE" altLang="fr-FR" sz="3200" b="1" smtClean="0">
                <a:solidFill>
                  <a:srgbClr val="000099"/>
                </a:solidFill>
                <a:effectLst/>
                <a:latin typeface="Arial Narrow" panose="020B0606020202030204" pitchFamily="34" charset="0"/>
              </a:rPr>
              <a:t>Avec quoi ?</a:t>
            </a:r>
            <a:r>
              <a:rPr lang="fr-BE" altLang="fr-FR" sz="3200" b="1" smtClean="0">
                <a:solidFill>
                  <a:srgbClr val="0070C0"/>
                </a:solidFill>
                <a:effectLst/>
                <a:latin typeface="Arial Narrow" panose="020B0606020202030204" pitchFamily="34" charset="0"/>
              </a:rPr>
              <a:t> </a:t>
            </a:r>
            <a:r>
              <a:rPr lang="fr-BE" altLang="fr-FR" sz="3200" smtClean="0">
                <a:solidFill>
                  <a:srgbClr val="0070C0"/>
                </a:solidFill>
                <a:effectLst/>
                <a:latin typeface="Arial Narrow" panose="020B0606020202030204" pitchFamily="34" charset="0"/>
              </a:rPr>
              <a:t>(ressources)</a:t>
            </a:r>
          </a:p>
          <a:p>
            <a:pPr lvl="1">
              <a:buFont typeface="Arial" panose="020B0604020202020204" pitchFamily="34" charset="0"/>
              <a:buChar char="•"/>
              <a:defRPr/>
            </a:pPr>
            <a:r>
              <a:rPr lang="fr-BE" altLang="fr-FR" sz="3200" smtClean="0">
                <a:solidFill>
                  <a:srgbClr val="0070C0"/>
                </a:solidFill>
                <a:effectLst/>
                <a:latin typeface="Arial Narrow" panose="020B0606020202030204" pitchFamily="34" charset="0"/>
              </a:rPr>
              <a:t> </a:t>
            </a:r>
            <a:r>
              <a:rPr lang="fr-BE" altLang="fr-FR" sz="3200" b="1" smtClean="0">
                <a:solidFill>
                  <a:srgbClr val="000099"/>
                </a:solidFill>
                <a:effectLst/>
                <a:latin typeface="Arial Narrow" panose="020B0606020202030204" pitchFamily="34" charset="0"/>
              </a:rPr>
              <a:t>De quelle manière ?</a:t>
            </a:r>
            <a:r>
              <a:rPr lang="fr-BE" altLang="fr-FR" sz="3200" smtClean="0">
                <a:solidFill>
                  <a:srgbClr val="0070C0"/>
                </a:solidFill>
                <a:effectLst/>
                <a:latin typeface="Arial Narrow" panose="020B0606020202030204" pitchFamily="34" charset="0"/>
              </a:rPr>
              <a:t> (efficience)</a:t>
            </a:r>
          </a:p>
          <a:p>
            <a:pPr lvl="1">
              <a:buFont typeface="Arial" panose="020B0604020202020204" pitchFamily="34" charset="0"/>
              <a:buChar char="•"/>
              <a:defRPr/>
            </a:pPr>
            <a:r>
              <a:rPr lang="fr-BE" altLang="fr-FR" sz="3200" smtClean="0">
                <a:solidFill>
                  <a:srgbClr val="0070C0"/>
                </a:solidFill>
                <a:effectLst/>
                <a:latin typeface="Arial Narrow" panose="020B0606020202030204" pitchFamily="34" charset="0"/>
              </a:rPr>
              <a:t> </a:t>
            </a:r>
            <a:r>
              <a:rPr lang="fr-BE" altLang="fr-FR" sz="3200" b="1" smtClean="0">
                <a:solidFill>
                  <a:srgbClr val="000099"/>
                </a:solidFill>
                <a:effectLst/>
                <a:latin typeface="Arial Narrow" panose="020B0606020202030204" pitchFamily="34" charset="0"/>
              </a:rPr>
              <a:t>Quand ?</a:t>
            </a:r>
            <a:r>
              <a:rPr lang="fr-BE" altLang="fr-FR" sz="3200" smtClean="0">
                <a:solidFill>
                  <a:srgbClr val="0070C0"/>
                </a:solidFill>
                <a:effectLst/>
                <a:latin typeface="Arial Narrow" panose="020B0606020202030204" pitchFamily="34" charset="0"/>
              </a:rPr>
              <a:t> (présent ou futur)</a:t>
            </a:r>
            <a:endParaRPr lang="fr-BE" altLang="fr-FR" smtClean="0">
              <a:effectLst>
                <a:outerShdw blurRad="38100" dist="38100" dir="2700000" algn="tl">
                  <a:srgbClr val="C0C0C0"/>
                </a:outerShdw>
              </a:effectLst>
            </a:endParaRPr>
          </a:p>
        </p:txBody>
      </p:sp>
      <p:sp>
        <p:nvSpPr>
          <p:cNvPr id="6" name="Espace réservé du numéro de diapositive 5"/>
          <p:cNvSpPr>
            <a:spLocks noGrp="1"/>
          </p:cNvSpPr>
          <p:nvPr>
            <p:ph type="sldNum" sz="quarter" idx="12"/>
          </p:nvPr>
        </p:nvSpPr>
        <p:spPr/>
        <p:txBody>
          <a:bodyPr/>
          <a:lstStyle/>
          <a:p>
            <a:pPr>
              <a:defRPr/>
            </a:pPr>
            <a:fld id="{18303D17-5A18-411D-B40B-3C8FE7EDE399}" type="slidenum">
              <a:rPr lang="fr-FR" smtClean="0"/>
              <a:pPr>
                <a:defRPr/>
              </a:pPr>
              <a:t>6</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p>
            <a:pPr>
              <a:defRPr/>
            </a:pPr>
            <a:fld id="{C185FA06-5F30-4BA8-AA98-C39C88AEA305}" type="slidenum">
              <a:rPr lang="fr-FR"/>
              <a:pPr>
                <a:defRPr/>
              </a:pPr>
              <a:t>60</a:t>
            </a:fld>
            <a:endParaRPr lang="fr-FR"/>
          </a:p>
        </p:txBody>
      </p:sp>
      <p:sp>
        <p:nvSpPr>
          <p:cNvPr id="40961" name="Rectangle 4"/>
          <p:cNvSpPr>
            <a:spLocks noGrp="1" noChangeArrowheads="1"/>
          </p:cNvSpPr>
          <p:nvPr>
            <p:ph type="ctrTitle" idx="4294967295"/>
          </p:nvPr>
        </p:nvSpPr>
        <p:spPr>
          <a:xfrm>
            <a:off x="0" y="1295400"/>
            <a:ext cx="9144000" cy="1924050"/>
          </a:xfrm>
          <a:solidFill>
            <a:srgbClr val="CCECFF"/>
          </a:solidFill>
          <a:effectLst>
            <a:softEdge rad="127000"/>
          </a:effectLst>
        </p:spPr>
        <p:txBody>
          <a:bodyPr>
            <a:no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r>
              <a:rPr lang="fr-BE" altLang="fr-FR" sz="3600" i="1" smtClean="0">
                <a:solidFill>
                  <a:srgbClr val="000099"/>
                </a:solidFill>
                <a:effectLst/>
                <a:latin typeface="Arial Narrow" panose="020B0606020202030204" pitchFamily="34" charset="0"/>
              </a:rPr>
              <a:t>« J’entends suivre mon instinct et vivre pleinement</a:t>
            </a:r>
          </a:p>
          <a:p>
            <a:pPr eaLnBrk="1" hangingPunct="1">
              <a:defRPr/>
            </a:pPr>
            <a:r>
              <a:rPr lang="fr-BE" altLang="fr-FR" sz="3600" i="1" smtClean="0">
                <a:solidFill>
                  <a:srgbClr val="000099"/>
                </a:solidFill>
                <a:effectLst/>
                <a:latin typeface="Arial Narrow" panose="020B0606020202030204" pitchFamily="34" charset="0"/>
              </a:rPr>
              <a:t> ce que je crois juste et nécessaire »</a:t>
            </a:r>
            <a:endParaRPr lang="fr-FR" altLang="fr-FR" sz="2400" smtClean="0">
              <a:solidFill>
                <a:schemeClr val="tx2"/>
              </a:solidFill>
              <a:effectLst/>
              <a:latin typeface="Arial Narrow" panose="020B0606020202030204" pitchFamily="34" charset="0"/>
            </a:endParaRPr>
          </a:p>
        </p:txBody>
      </p:sp>
      <p:sp>
        <p:nvSpPr>
          <p:cNvPr id="40962" name="Rectangle 5"/>
          <p:cNvSpPr>
            <a:spLocks noGrp="1" noChangeArrowheads="1"/>
          </p:cNvSpPr>
          <p:nvPr>
            <p:ph type="subTitle" idx="4294967295"/>
          </p:nvPr>
        </p:nvSpPr>
        <p:spPr>
          <a:xfrm>
            <a:off x="3657600" y="3276600"/>
            <a:ext cx="5486400" cy="609600"/>
          </a:xfrm>
        </p:spPr>
        <p:txBody>
          <a:bodyPr/>
          <a:lstStyle/>
          <a:p>
            <a:pPr marL="0" indent="0" algn="r" eaLnBrk="1" hangingPunct="1">
              <a:buFont typeface="Wingdings" panose="05000000000000000000" pitchFamily="2" charset="2"/>
              <a:buNone/>
              <a:defRPr/>
            </a:pPr>
            <a:r>
              <a:rPr lang="fr-BE" sz="1600" dirty="0" err="1" smtClean="0">
                <a:solidFill>
                  <a:srgbClr val="000099"/>
                </a:solidFill>
              </a:rPr>
              <a:t>Vandana</a:t>
            </a:r>
            <a:r>
              <a:rPr lang="fr-BE" sz="1600" dirty="0" smtClean="0">
                <a:solidFill>
                  <a:srgbClr val="000099"/>
                </a:solidFill>
              </a:rPr>
              <a:t> Shiva, physicienne, philosophe et </a:t>
            </a:r>
            <a:r>
              <a:rPr lang="fr-BE" sz="1600" dirty="0" err="1" smtClean="0">
                <a:solidFill>
                  <a:srgbClr val="000099"/>
                </a:solidFill>
              </a:rPr>
              <a:t>écoféministe</a:t>
            </a:r>
            <a:endParaRPr lang="fr-FR" sz="1600" dirty="0" smtClean="0">
              <a:solidFill>
                <a:srgbClr val="000099"/>
              </a:solidFill>
            </a:endParaRPr>
          </a:p>
        </p:txBody>
      </p:sp>
      <p:sp>
        <p:nvSpPr>
          <p:cNvPr id="67591" name="Text Box 6"/>
          <p:cNvSpPr txBox="1">
            <a:spLocks noChangeArrowheads="1"/>
          </p:cNvSpPr>
          <p:nvPr/>
        </p:nvSpPr>
        <p:spPr bwMode="auto">
          <a:xfrm>
            <a:off x="685800" y="533400"/>
            <a:ext cx="662305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fr-BE" altLang="fr-FR" sz="2800" b="1">
                <a:solidFill>
                  <a:srgbClr val="006600"/>
                </a:solidFill>
                <a:latin typeface="Arial Narrow" panose="020B0606020202030204" pitchFamily="34" charset="0"/>
              </a:rPr>
              <a:t>Enfin, </a:t>
            </a:r>
            <a:r>
              <a:rPr lang="fr-BE" altLang="fr-FR" sz="2800" b="1" i="1">
                <a:solidFill>
                  <a:srgbClr val="006600"/>
                </a:solidFill>
                <a:latin typeface="Arial Narrow" panose="020B0606020202030204" pitchFamily="34" charset="0"/>
              </a:rPr>
              <a:t>s’il y a une conclusion  </a:t>
            </a:r>
            <a:r>
              <a:rPr lang="fr-BE" altLang="fr-FR" sz="2800" b="1">
                <a:solidFill>
                  <a:srgbClr val="006600"/>
                </a:solidFill>
                <a:latin typeface="Arial Narrow" panose="020B0606020202030204" pitchFamily="34" charset="0"/>
              </a:rPr>
              <a:t>…</a:t>
            </a:r>
            <a:endParaRPr lang="fr-FR" altLang="fr-FR" sz="2800" b="1">
              <a:solidFill>
                <a:srgbClr val="006600"/>
              </a:solidFill>
              <a:latin typeface="Arial Narrow" panose="020B0606020202030204" pitchFamily="34" charset="0"/>
            </a:endParaRPr>
          </a:p>
        </p:txBody>
      </p:sp>
      <p:sp>
        <p:nvSpPr>
          <p:cNvPr id="5" name="Espace réservé du numéro de diapositive 4"/>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CF447555-727F-43E1-9718-C24E16E1F381}" type="slidenum">
              <a:rPr lang="fr-FR" sz="1400">
                <a:effectLst>
                  <a:outerShdw blurRad="38100" dist="38100" dir="2700000" algn="tl">
                    <a:srgbClr val="FFFFFF"/>
                  </a:outerShdw>
                </a:effectLst>
                <a:latin typeface="Arial" charset="0"/>
                <a:cs typeface="+mn-cs"/>
              </a:rPr>
              <a:pPr algn="r" eaLnBrk="1" hangingPunct="1">
                <a:defRPr/>
              </a:pPr>
              <a:t>60</a:t>
            </a:fld>
            <a:endParaRPr lang="fr-FR" sz="1400">
              <a:effectLst>
                <a:outerShdw blurRad="38100" dist="38100" dir="2700000" algn="tl">
                  <a:srgbClr val="FFFFFF"/>
                </a:outerShdw>
              </a:effectLst>
              <a:latin typeface="Arial" charset="0"/>
              <a:cs typeface="+mn-cs"/>
            </a:endParaRPr>
          </a:p>
        </p:txBody>
      </p:sp>
      <p:sp>
        <p:nvSpPr>
          <p:cNvPr id="11" name="Espace réservé du numéro de diapositive 10"/>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21283F02-53DD-466E-97BC-2613C8408E0F}" type="slidenum">
              <a:rPr lang="fr-FR" sz="1400">
                <a:effectLst>
                  <a:outerShdw blurRad="38100" dist="38100" dir="2700000" algn="tl">
                    <a:srgbClr val="FFFFFF"/>
                  </a:outerShdw>
                </a:effectLst>
                <a:latin typeface="Arial" charset="0"/>
                <a:cs typeface="+mn-cs"/>
              </a:rPr>
              <a:pPr algn="r" eaLnBrk="1" hangingPunct="1">
                <a:defRPr/>
              </a:pPr>
              <a:t>60</a:t>
            </a:fld>
            <a:endParaRPr lang="fr-FR" sz="1400">
              <a:effectLst>
                <a:outerShdw blurRad="38100" dist="38100" dir="2700000" algn="tl">
                  <a:srgbClr val="FFFFFF"/>
                </a:outerShdw>
              </a:effectLst>
              <a:latin typeface="Arial" charset="0"/>
              <a:cs typeface="+mn-cs"/>
            </a:endParaRPr>
          </a:p>
        </p:txBody>
      </p:sp>
      <p:sp>
        <p:nvSpPr>
          <p:cNvPr id="12" name="Rectangle 11"/>
          <p:cNvSpPr/>
          <p:nvPr/>
        </p:nvSpPr>
        <p:spPr>
          <a:xfrm>
            <a:off x="914400" y="3689583"/>
            <a:ext cx="7315200" cy="1590258"/>
          </a:xfrm>
          <a:prstGeom prst="rect">
            <a:avLst/>
          </a:prstGeom>
          <a:noFill/>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spcFirstLastPara="1">
            <a:prstTxWarp prst="textArchDown">
              <a:avLst/>
            </a:prstTxWarp>
            <a:spAutoFit/>
          </a:bodyPr>
          <a:lstStyle/>
          <a:p>
            <a:pPr algn="ctr" eaLnBrk="1" hangingPunct="1">
              <a:defRPr/>
            </a:pPr>
            <a:r>
              <a:rPr lang="fr-FR" sz="40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Merci pour votre attention</a:t>
            </a:r>
            <a:endParaRPr lang="fr-FR" sz="5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p>
            <a:pPr>
              <a:defRPr/>
            </a:pPr>
            <a:fld id="{137813FE-D43F-4DE1-8FA7-10D29FAE70B1}" type="slidenum">
              <a:rPr lang="fr-FR"/>
              <a:pPr>
                <a:defRPr/>
              </a:pPr>
              <a:t>7</a:t>
            </a:fld>
            <a:endParaRPr lang="fr-FR"/>
          </a:p>
        </p:txBody>
      </p:sp>
      <p:sp>
        <p:nvSpPr>
          <p:cNvPr id="10243" name="Rectangle 2"/>
          <p:cNvSpPr>
            <a:spLocks noGrp="1" noChangeArrowheads="1"/>
          </p:cNvSpPr>
          <p:nvPr>
            <p:ph type="title"/>
          </p:nvPr>
        </p:nvSpPr>
        <p:spPr>
          <a:xfrm>
            <a:off x="457200" y="0"/>
            <a:ext cx="8229600" cy="1143000"/>
          </a:xfrm>
        </p:spPr>
        <p:txBody>
          <a:bodyPr/>
          <a:lstStyle/>
          <a:p>
            <a:r>
              <a:rPr lang="fr-BE" altLang="fr-FR" sz="3200" b="1" smtClean="0">
                <a:solidFill>
                  <a:srgbClr val="336699"/>
                </a:solidFill>
                <a:effectLst/>
              </a:rPr>
              <a:t>Quelle infirmière voulons-nous ?</a:t>
            </a:r>
            <a:endParaRPr lang="fr-FR" altLang="fr-FR" sz="4000" b="1" smtClean="0">
              <a:solidFill>
                <a:srgbClr val="336699"/>
              </a:solidFill>
              <a:effectLst/>
            </a:endParaRPr>
          </a:p>
        </p:txBody>
      </p:sp>
      <p:sp>
        <p:nvSpPr>
          <p:cNvPr id="10244" name="Rectangle 3"/>
          <p:cNvSpPr>
            <a:spLocks noGrp="1" noChangeArrowheads="1"/>
          </p:cNvSpPr>
          <p:nvPr>
            <p:ph type="body" idx="1"/>
          </p:nvPr>
        </p:nvSpPr>
        <p:spPr>
          <a:xfrm>
            <a:off x="228600" y="990600"/>
            <a:ext cx="8915400" cy="5410200"/>
          </a:xfrm>
        </p:spPr>
        <p:txBody>
          <a:bodyPr/>
          <a:lstStyle/>
          <a:p>
            <a:pPr>
              <a:lnSpc>
                <a:spcPct val="110000"/>
              </a:lnSpc>
            </a:pPr>
            <a:r>
              <a:rPr lang="fr-BE" altLang="fr-FR" sz="2800" smtClean="0">
                <a:solidFill>
                  <a:srgbClr val="000099"/>
                </a:solidFill>
                <a:effectLst/>
              </a:rPr>
              <a:t>Un titre </a:t>
            </a:r>
            <a:r>
              <a:rPr lang="fr-BE" altLang="fr-FR" sz="2800" b="1" smtClean="0">
                <a:solidFill>
                  <a:srgbClr val="000099"/>
                </a:solidFill>
                <a:effectLst/>
              </a:rPr>
              <a:t>unique</a:t>
            </a:r>
          </a:p>
          <a:p>
            <a:pPr>
              <a:lnSpc>
                <a:spcPct val="110000"/>
              </a:lnSpc>
            </a:pPr>
            <a:r>
              <a:rPr lang="fr-BE" altLang="fr-FR" sz="2800" smtClean="0">
                <a:solidFill>
                  <a:srgbClr val="000099"/>
                </a:solidFill>
                <a:effectLst/>
              </a:rPr>
              <a:t>une infirmière qui soit </a:t>
            </a:r>
            <a:r>
              <a:rPr lang="fr-BE" altLang="fr-FR" sz="2800" b="1" smtClean="0">
                <a:solidFill>
                  <a:srgbClr val="000099"/>
                </a:solidFill>
                <a:effectLst/>
              </a:rPr>
              <a:t>responsable</a:t>
            </a:r>
          </a:p>
          <a:p>
            <a:pPr>
              <a:lnSpc>
                <a:spcPct val="110000"/>
              </a:lnSpc>
            </a:pPr>
            <a:r>
              <a:rPr lang="fr-BE" altLang="fr-FR" sz="2800" smtClean="0">
                <a:solidFill>
                  <a:srgbClr val="000099"/>
                </a:solidFill>
                <a:effectLst/>
              </a:rPr>
              <a:t>une infirmière soucieuse de la </a:t>
            </a:r>
            <a:r>
              <a:rPr lang="fr-BE" altLang="fr-FR" sz="2800" b="1" smtClean="0">
                <a:solidFill>
                  <a:srgbClr val="000099"/>
                </a:solidFill>
                <a:effectLst/>
              </a:rPr>
              <a:t>qualité des soins</a:t>
            </a:r>
          </a:p>
          <a:p>
            <a:pPr>
              <a:lnSpc>
                <a:spcPct val="110000"/>
              </a:lnSpc>
            </a:pPr>
            <a:r>
              <a:rPr lang="fr-BE" altLang="fr-FR" sz="2800" smtClean="0">
                <a:solidFill>
                  <a:srgbClr val="000099"/>
                </a:solidFill>
                <a:effectLst/>
              </a:rPr>
              <a:t>Une infirmière </a:t>
            </a:r>
            <a:r>
              <a:rPr lang="fr-BE" altLang="fr-FR" sz="2800" b="1" smtClean="0">
                <a:solidFill>
                  <a:srgbClr val="000099"/>
                </a:solidFill>
                <a:effectLst/>
              </a:rPr>
              <a:t>reconnue</a:t>
            </a:r>
            <a:r>
              <a:rPr lang="fr-BE" altLang="fr-FR" sz="2800" smtClean="0">
                <a:solidFill>
                  <a:srgbClr val="000099"/>
                </a:solidFill>
                <a:effectLst/>
              </a:rPr>
              <a:t> et </a:t>
            </a:r>
            <a:r>
              <a:rPr lang="fr-BE" altLang="fr-FR" sz="2800" b="1" smtClean="0">
                <a:solidFill>
                  <a:srgbClr val="000099"/>
                </a:solidFill>
                <a:effectLst/>
              </a:rPr>
              <a:t>valorisée</a:t>
            </a:r>
            <a:r>
              <a:rPr lang="fr-BE" altLang="fr-FR" sz="2800" smtClean="0">
                <a:solidFill>
                  <a:srgbClr val="000099"/>
                </a:solidFill>
                <a:effectLst/>
              </a:rPr>
              <a:t> à sa juste valeur (barème adapté aux responsabilités)</a:t>
            </a:r>
          </a:p>
          <a:p>
            <a:pPr>
              <a:lnSpc>
                <a:spcPct val="110000"/>
              </a:lnSpc>
            </a:pPr>
            <a:r>
              <a:rPr lang="fr-BE" altLang="fr-FR" sz="2800" smtClean="0">
                <a:solidFill>
                  <a:srgbClr val="000099"/>
                </a:solidFill>
                <a:effectLst/>
              </a:rPr>
              <a:t>Une infirmière qui </a:t>
            </a:r>
            <a:r>
              <a:rPr lang="fr-BE" altLang="fr-FR" sz="2800" b="1" smtClean="0">
                <a:solidFill>
                  <a:srgbClr val="000099"/>
                </a:solidFill>
                <a:effectLst/>
              </a:rPr>
              <a:t>réponde</a:t>
            </a:r>
            <a:r>
              <a:rPr lang="fr-BE" altLang="fr-FR" sz="2800" smtClean="0">
                <a:solidFill>
                  <a:srgbClr val="000099"/>
                </a:solidFill>
                <a:effectLst/>
              </a:rPr>
              <a:t>:</a:t>
            </a:r>
          </a:p>
          <a:p>
            <a:pPr lvl="1"/>
            <a:r>
              <a:rPr lang="fr-BE" altLang="fr-FR" sz="2400" smtClean="0">
                <a:solidFill>
                  <a:srgbClr val="9900CC"/>
                </a:solidFill>
                <a:effectLst/>
              </a:rPr>
              <a:t>aux priorités de santé,</a:t>
            </a:r>
          </a:p>
          <a:p>
            <a:pPr lvl="1"/>
            <a:r>
              <a:rPr lang="fr-BE" altLang="fr-FR" sz="2400" smtClean="0">
                <a:solidFill>
                  <a:srgbClr val="9900CC"/>
                </a:solidFill>
                <a:effectLst/>
              </a:rPr>
              <a:t>aux besoins des patients,</a:t>
            </a:r>
          </a:p>
          <a:p>
            <a:pPr lvl="1"/>
            <a:r>
              <a:rPr lang="fr-BE" altLang="fr-FR" sz="2400" smtClean="0">
                <a:solidFill>
                  <a:srgbClr val="9900CC"/>
                </a:solidFill>
                <a:effectLst/>
              </a:rPr>
              <a:t>aux vrais défis d’aujourd’hui et de demain,</a:t>
            </a:r>
          </a:p>
          <a:p>
            <a:pPr lvl="1"/>
            <a:r>
              <a:rPr lang="fr-BE" altLang="fr-FR" sz="2400" smtClean="0">
                <a:solidFill>
                  <a:srgbClr val="9900CC"/>
                </a:solidFill>
                <a:effectLst/>
              </a:rPr>
              <a:t>aux Directives européennes et au Processus de Bologne,</a:t>
            </a:r>
          </a:p>
          <a:p>
            <a:pPr lvl="1"/>
            <a:r>
              <a:rPr lang="fr-BE" altLang="fr-FR" sz="2400" smtClean="0">
                <a:solidFill>
                  <a:srgbClr val="9900CC"/>
                </a:solidFill>
                <a:effectLst/>
              </a:rPr>
              <a:t>à la libre circulation en Europe ou ailleurs (mondialisation).</a:t>
            </a:r>
            <a:endParaRPr lang="fr-FR" altLang="fr-FR" sz="2400" smtClean="0">
              <a:solidFill>
                <a:srgbClr val="9900CC"/>
              </a:solidFill>
              <a:effectLst/>
            </a:endParaRPr>
          </a:p>
        </p:txBody>
      </p:sp>
      <p:pic>
        <p:nvPicPr>
          <p:cNvPr id="10245" name="Picture 5" descr="Drapeau + pont U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0" y="3619500"/>
            <a:ext cx="20558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ARTGUÉ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990600"/>
            <a:ext cx="1066800" cy="1055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Espace réservé du numéro de diapositive 10"/>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1" hangingPunct="1">
              <a:defRPr/>
            </a:pPr>
            <a:fld id="{AEB2E9EC-3727-4D48-8DAE-CC754CC5ED7C}" type="slidenum">
              <a:rPr lang="fr-FR" sz="1400">
                <a:effectLst>
                  <a:outerShdw blurRad="38100" dist="38100" dir="2700000" algn="tl">
                    <a:srgbClr val="FFFFFF"/>
                  </a:outerShdw>
                </a:effectLst>
                <a:latin typeface="Arial" charset="0"/>
                <a:cs typeface="+mn-cs"/>
              </a:rPr>
              <a:pPr algn="r" eaLnBrk="1" hangingPunct="1">
                <a:defRPr/>
              </a:pPr>
              <a:t>7</a:t>
            </a:fld>
            <a:endParaRPr lang="fr-FR" sz="1400">
              <a:effectLst>
                <a:outerShdw blurRad="38100" dist="38100" dir="2700000" algn="tl">
                  <a:srgbClr val="FFFFFF"/>
                </a:outerShdw>
              </a:effectLst>
              <a:latin typeface="Arial" charset="0"/>
              <a:cs typeface="+mn-cs"/>
            </a:endParaRP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1800225"/>
          </a:xfrm>
        </p:spPr>
        <p:txBody>
          <a:bodyPr>
            <a:normAutofit/>
          </a:bodyPr>
          <a:lstStyle/>
          <a:p>
            <a:pPr>
              <a:defRPr/>
            </a:pPr>
            <a:r>
              <a:rPr lang="fr-BE" sz="3200" b="1" dirty="0" smtClean="0">
                <a:solidFill>
                  <a:srgbClr val="336699"/>
                </a:solidFill>
                <a:effectLst/>
              </a:rPr>
              <a:t>Que voulons-nous ?</a:t>
            </a:r>
            <a:r>
              <a:rPr lang="fr-BE" b="1" dirty="0" smtClean="0">
                <a:solidFill>
                  <a:srgbClr val="336699"/>
                </a:solidFill>
                <a:effectLst>
                  <a:outerShdw blurRad="38100" dist="38100" dir="2700000" algn="tl">
                    <a:srgbClr val="000000">
                      <a:alpha val="43137"/>
                    </a:srgbClr>
                  </a:outerShdw>
                </a:effectLst>
              </a:rPr>
              <a:t/>
            </a:r>
            <a:br>
              <a:rPr lang="fr-BE" b="1" dirty="0" smtClean="0">
                <a:solidFill>
                  <a:srgbClr val="336699"/>
                </a:solidFill>
                <a:effectLst>
                  <a:outerShdw blurRad="38100" dist="38100" dir="2700000" algn="tl">
                    <a:srgbClr val="000000">
                      <a:alpha val="43137"/>
                    </a:srgbClr>
                  </a:outerShdw>
                </a:effectLst>
              </a:rPr>
            </a:br>
            <a:r>
              <a:rPr lang="fr-BE" sz="600" b="1" dirty="0" smtClean="0">
                <a:solidFill>
                  <a:srgbClr val="336699"/>
                </a:solidFill>
                <a:effectLst>
                  <a:outerShdw blurRad="38100" dist="38100" dir="2700000" algn="tl">
                    <a:srgbClr val="000000">
                      <a:alpha val="43137"/>
                    </a:srgbClr>
                  </a:outerShdw>
                </a:effectLst>
              </a:rPr>
              <a:t/>
            </a:r>
            <a:br>
              <a:rPr lang="fr-BE" sz="600" b="1" dirty="0" smtClean="0">
                <a:solidFill>
                  <a:srgbClr val="336699"/>
                </a:solidFill>
                <a:effectLst>
                  <a:outerShdw blurRad="38100" dist="38100" dir="2700000" algn="tl">
                    <a:srgbClr val="000000">
                      <a:alpha val="43137"/>
                    </a:srgbClr>
                  </a:outerShdw>
                </a:effectLst>
              </a:rPr>
            </a:br>
            <a:r>
              <a:rPr lang="fr-BE" sz="3100" b="1" dirty="0" smtClean="0">
                <a:solidFill>
                  <a:srgbClr val="FF0000"/>
                </a:solidFill>
                <a:effectLst/>
                <a:latin typeface="Arial Narrow" pitchFamily="34" charset="0"/>
              </a:rPr>
              <a:t>Un Titre unique d’infirmier</a:t>
            </a:r>
            <a:br>
              <a:rPr lang="fr-BE" sz="3100" b="1" dirty="0" smtClean="0">
                <a:solidFill>
                  <a:srgbClr val="FF0000"/>
                </a:solidFill>
                <a:effectLst/>
                <a:latin typeface="Arial Narrow" pitchFamily="34" charset="0"/>
              </a:rPr>
            </a:br>
            <a:r>
              <a:rPr lang="fr-BE" sz="3100" b="1" dirty="0" smtClean="0">
                <a:solidFill>
                  <a:srgbClr val="FF0000"/>
                </a:solidFill>
                <a:effectLst/>
                <a:latin typeface="Arial Narrow" pitchFamily="34" charset="0"/>
              </a:rPr>
              <a:t>Un seul niveau de formation de qualité</a:t>
            </a:r>
            <a:endParaRPr lang="fr-BE" b="1" dirty="0">
              <a:solidFill>
                <a:srgbClr val="FF0000"/>
              </a:solidFill>
              <a:effectLst/>
            </a:endParaRPr>
          </a:p>
        </p:txBody>
      </p:sp>
      <p:sp>
        <p:nvSpPr>
          <p:cNvPr id="3" name="Sous-titre 2"/>
          <p:cNvSpPr>
            <a:spLocks noGrp="1"/>
          </p:cNvSpPr>
          <p:nvPr>
            <p:ph type="subTitle" idx="1"/>
          </p:nvPr>
        </p:nvSpPr>
        <p:spPr>
          <a:xfrm>
            <a:off x="0" y="1676400"/>
            <a:ext cx="9144000" cy="4572000"/>
          </a:xfrm>
        </p:spPr>
        <p:txBody>
          <a:bodyPr>
            <a:normAutofit/>
          </a:bodyPr>
          <a:lstStyle/>
          <a:p>
            <a:pPr lvl="1">
              <a:lnSpc>
                <a:spcPct val="80000"/>
              </a:lnSpc>
              <a:defRPr/>
            </a:pPr>
            <a:r>
              <a:rPr lang="fr-BE" sz="3200" b="1" dirty="0" smtClean="0">
                <a:solidFill>
                  <a:srgbClr val="9900CC"/>
                </a:solidFill>
                <a:effectLst/>
                <a:latin typeface="Arial Narrow" pitchFamily="34" charset="0"/>
              </a:rPr>
              <a:t>Pourquoi ?</a:t>
            </a:r>
          </a:p>
          <a:p>
            <a:pPr lvl="1">
              <a:lnSpc>
                <a:spcPct val="80000"/>
              </a:lnSpc>
              <a:defRPr/>
            </a:pPr>
            <a:endParaRPr lang="fr-BE" sz="1100" b="1" dirty="0" smtClean="0">
              <a:effectLst/>
              <a:latin typeface="Arial Narrow" pitchFamily="34" charset="0"/>
            </a:endParaRPr>
          </a:p>
          <a:p>
            <a:pPr lvl="1">
              <a:lnSpc>
                <a:spcPct val="80000"/>
              </a:lnSpc>
              <a:buFont typeface="Arial" charset="0"/>
              <a:buChar char="•"/>
              <a:defRPr/>
            </a:pPr>
            <a:r>
              <a:rPr lang="fr-BE" b="1" dirty="0" smtClean="0">
                <a:effectLst/>
                <a:latin typeface="Arial Narrow" pitchFamily="34" charset="0"/>
              </a:rPr>
              <a:t>Deux filières</a:t>
            </a:r>
            <a:r>
              <a:rPr lang="fr-BE" dirty="0" smtClean="0">
                <a:effectLst/>
                <a:latin typeface="Arial Narrow" pitchFamily="34" charset="0"/>
              </a:rPr>
              <a:t> de formation pour </a:t>
            </a:r>
            <a:r>
              <a:rPr lang="fr-BE" b="1" dirty="0" smtClean="0">
                <a:effectLst/>
                <a:latin typeface="Arial Narrow" pitchFamily="34" charset="0"/>
              </a:rPr>
              <a:t>un même titre</a:t>
            </a:r>
            <a:r>
              <a:rPr lang="fr-BE" dirty="0" smtClean="0">
                <a:effectLst/>
                <a:latin typeface="Arial Narrow" pitchFamily="34" charset="0"/>
              </a:rPr>
              <a:t> … ! </a:t>
            </a:r>
          </a:p>
          <a:p>
            <a:pPr lvl="1">
              <a:lnSpc>
                <a:spcPct val="80000"/>
              </a:lnSpc>
              <a:buFont typeface="Arial" charset="0"/>
              <a:buChar char="•"/>
              <a:defRPr/>
            </a:pPr>
            <a:r>
              <a:rPr lang="fr-BE" b="1" dirty="0" smtClean="0">
                <a:effectLst/>
                <a:latin typeface="Arial Narrow" pitchFamily="34" charset="0"/>
              </a:rPr>
              <a:t>Ne répond plus à l’évolution des besoins de soins de santé</a:t>
            </a:r>
            <a:r>
              <a:rPr lang="fr-BE" dirty="0" smtClean="0">
                <a:effectLst/>
                <a:latin typeface="Arial Narrow" pitchFamily="34" charset="0"/>
              </a:rPr>
              <a:t> et aux attentes des professionnels.</a:t>
            </a:r>
          </a:p>
          <a:p>
            <a:pPr lvl="1">
              <a:lnSpc>
                <a:spcPct val="80000"/>
              </a:lnSpc>
              <a:buFont typeface="Arial" charset="0"/>
              <a:buChar char="•"/>
              <a:defRPr/>
            </a:pPr>
            <a:r>
              <a:rPr lang="fr-BE" dirty="0" smtClean="0">
                <a:effectLst/>
                <a:latin typeface="Arial Narrow" pitchFamily="34" charset="0"/>
              </a:rPr>
              <a:t>Le maintien actuel des </a:t>
            </a:r>
            <a:r>
              <a:rPr lang="fr-BE" b="1" dirty="0" smtClean="0">
                <a:effectLst/>
                <a:latin typeface="Arial Narrow" pitchFamily="34" charset="0"/>
              </a:rPr>
              <a:t>deux filières de formation d’infirmier</a:t>
            </a:r>
            <a:r>
              <a:rPr lang="fr-BE" dirty="0" smtClean="0">
                <a:effectLst/>
                <a:latin typeface="Arial Narrow" pitchFamily="34" charset="0"/>
              </a:rPr>
              <a:t> génère </a:t>
            </a:r>
            <a:r>
              <a:rPr lang="fr-BE" b="1" dirty="0" smtClean="0">
                <a:effectLst/>
                <a:latin typeface="Arial Narrow" pitchFamily="34" charset="0"/>
              </a:rPr>
              <a:t>confusion </a:t>
            </a:r>
            <a:r>
              <a:rPr lang="fr-BE" dirty="0" smtClean="0">
                <a:effectLst/>
                <a:latin typeface="Arial Narrow" pitchFamily="34" charset="0"/>
              </a:rPr>
              <a:t>et</a:t>
            </a:r>
            <a:r>
              <a:rPr lang="fr-BE" b="1" dirty="0" smtClean="0">
                <a:effectLst/>
                <a:latin typeface="Arial Narrow" pitchFamily="34" charset="0"/>
              </a:rPr>
              <a:t> incohérence </a:t>
            </a:r>
            <a:r>
              <a:rPr lang="fr-BE" dirty="0" smtClean="0">
                <a:effectLst/>
                <a:latin typeface="Arial Narrow" pitchFamily="34" charset="0"/>
              </a:rPr>
              <a:t>(interne et externe).</a:t>
            </a:r>
          </a:p>
          <a:p>
            <a:pPr lvl="1">
              <a:lnSpc>
                <a:spcPct val="80000"/>
              </a:lnSpc>
              <a:buFont typeface="Arial" charset="0"/>
              <a:buChar char="•"/>
              <a:defRPr/>
            </a:pPr>
            <a:r>
              <a:rPr lang="fr-BE" dirty="0" smtClean="0">
                <a:effectLst/>
                <a:latin typeface="Arial Narrow" pitchFamily="34" charset="0"/>
              </a:rPr>
              <a:t>Doit évoluer en :</a:t>
            </a:r>
          </a:p>
          <a:p>
            <a:pPr lvl="2">
              <a:lnSpc>
                <a:spcPct val="80000"/>
              </a:lnSpc>
              <a:buFont typeface="Arial" charset="0"/>
              <a:buChar char="•"/>
              <a:defRPr/>
            </a:pPr>
            <a:r>
              <a:rPr lang="fr-BE" b="1" dirty="0" smtClean="0">
                <a:effectLst/>
                <a:latin typeface="Arial Narrow" pitchFamily="34" charset="0"/>
              </a:rPr>
              <a:t>rehaussant ses conditions d’accès </a:t>
            </a:r>
            <a:r>
              <a:rPr lang="fr-BE" dirty="0" smtClean="0">
                <a:effectLst/>
                <a:latin typeface="Arial Narrow" pitchFamily="34" charset="0"/>
              </a:rPr>
              <a:t>(      profil étudiant)</a:t>
            </a:r>
          </a:p>
          <a:p>
            <a:pPr lvl="2">
              <a:lnSpc>
                <a:spcPct val="80000"/>
              </a:lnSpc>
              <a:buFont typeface="Arial" charset="0"/>
              <a:buChar char="•"/>
              <a:defRPr/>
            </a:pPr>
            <a:r>
              <a:rPr lang="fr-BE" b="1" dirty="0" smtClean="0">
                <a:effectLst/>
                <a:latin typeface="Arial Narrow" pitchFamily="34" charset="0"/>
              </a:rPr>
              <a:t>augmentant la durée minimale de formation </a:t>
            </a:r>
            <a:r>
              <a:rPr lang="fr-BE" dirty="0" smtClean="0">
                <a:effectLst/>
                <a:latin typeface="Arial Narrow" pitchFamily="34" charset="0"/>
              </a:rPr>
              <a:t>(4 ans).</a:t>
            </a:r>
          </a:p>
          <a:p>
            <a:pPr lvl="1">
              <a:lnSpc>
                <a:spcPct val="80000"/>
              </a:lnSpc>
              <a:buFont typeface="Arial" charset="0"/>
              <a:buChar char="•"/>
              <a:defRPr/>
            </a:pPr>
            <a:r>
              <a:rPr lang="fr-BE" dirty="0" smtClean="0">
                <a:effectLst/>
                <a:latin typeface="Arial Narrow" pitchFamily="34" charset="0"/>
              </a:rPr>
              <a:t>Doit répondre aux </a:t>
            </a:r>
            <a:r>
              <a:rPr lang="fr-BE" b="1" dirty="0" smtClean="0">
                <a:effectLst/>
                <a:latin typeface="Arial Narrow" pitchFamily="34" charset="0"/>
              </a:rPr>
              <a:t>critères </a:t>
            </a:r>
            <a:r>
              <a:rPr lang="fr-BE" dirty="0" smtClean="0">
                <a:effectLst/>
                <a:latin typeface="Arial Narrow" pitchFamily="34" charset="0"/>
              </a:rPr>
              <a:t>et aux </a:t>
            </a:r>
            <a:r>
              <a:rPr lang="fr-BE" b="1" dirty="0" smtClean="0">
                <a:effectLst/>
                <a:latin typeface="Arial Narrow" pitchFamily="34" charset="0"/>
              </a:rPr>
              <a:t>8 nouvelles compétences</a:t>
            </a:r>
            <a:r>
              <a:rPr lang="fr-BE" dirty="0" smtClean="0">
                <a:effectLst/>
                <a:latin typeface="Arial Narrow" pitchFamily="34" charset="0"/>
              </a:rPr>
              <a:t> exigées par la Directive 2013/55/UE</a:t>
            </a:r>
            <a:endParaRPr lang="fr-BE" sz="2600" dirty="0" smtClean="0">
              <a:effectLst/>
            </a:endParaRPr>
          </a:p>
          <a:p>
            <a:pPr algn="l">
              <a:lnSpc>
                <a:spcPct val="80000"/>
              </a:lnSpc>
              <a:defRPr/>
            </a:pPr>
            <a:endParaRPr lang="fr-BE" sz="3000" dirty="0" smtClean="0">
              <a:effectLst>
                <a:outerShdw blurRad="38100" dist="38100" dir="2700000" algn="tl">
                  <a:srgbClr val="C0C0C0"/>
                </a:outerShdw>
              </a:effectLst>
            </a:endParaRPr>
          </a:p>
        </p:txBody>
      </p:sp>
      <p:sp>
        <p:nvSpPr>
          <p:cNvPr id="11268" name="AutoShape 8"/>
          <p:cNvSpPr>
            <a:spLocks noChangeArrowheads="1"/>
          </p:cNvSpPr>
          <p:nvPr/>
        </p:nvSpPr>
        <p:spPr bwMode="auto">
          <a:xfrm>
            <a:off x="1524000" y="228600"/>
            <a:ext cx="852488" cy="847725"/>
          </a:xfrm>
          <a:prstGeom prst="curvedRightArrow">
            <a:avLst>
              <a:gd name="adj1" fmla="val 20000"/>
              <a:gd name="adj2" fmla="val 40000"/>
              <a:gd name="adj3" fmla="val 33521"/>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latin typeface="Calibri" panose="020F0502020204030204" pitchFamily="34" charset="0"/>
            </a:endParaRPr>
          </a:p>
        </p:txBody>
      </p:sp>
      <p:sp>
        <p:nvSpPr>
          <p:cNvPr id="7" name="Espace réservé du numéro de diapositive 6"/>
          <p:cNvSpPr>
            <a:spLocks noGrp="1"/>
          </p:cNvSpPr>
          <p:nvPr>
            <p:ph type="sldNum" sz="quarter" idx="12"/>
          </p:nvPr>
        </p:nvSpPr>
        <p:spPr/>
        <p:txBody>
          <a:bodyPr/>
          <a:lstStyle/>
          <a:p>
            <a:pPr>
              <a:defRPr/>
            </a:pPr>
            <a:fld id="{EACC2E06-150B-4AF7-8C51-7E6A50F35FD8}" type="slidenum">
              <a:rPr lang="fr-FR" smtClean="0"/>
              <a:pPr>
                <a:defRPr/>
              </a:pPr>
              <a:t>8</a:t>
            </a:fld>
            <a:endParaRPr lang="fr-FR"/>
          </a:p>
        </p:txBody>
      </p:sp>
      <p:sp>
        <p:nvSpPr>
          <p:cNvPr id="9" name="Flèche vers le haut 8"/>
          <p:cNvSpPr/>
          <p:nvPr/>
        </p:nvSpPr>
        <p:spPr>
          <a:xfrm rot="814981">
            <a:off x="5668963" y="4700588"/>
            <a:ext cx="168275" cy="276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dirty="0"/>
              <a:t>  </a:t>
            </a: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1800225"/>
          </a:xfrm>
        </p:spPr>
        <p:txBody>
          <a:bodyPr>
            <a:normAutofit/>
          </a:bodyPr>
          <a:lstStyle/>
          <a:p>
            <a:pPr>
              <a:defRPr/>
            </a:pPr>
            <a:r>
              <a:rPr lang="fr-BE" sz="3200" b="1" dirty="0" smtClean="0">
                <a:solidFill>
                  <a:srgbClr val="336699"/>
                </a:solidFill>
                <a:effectLst/>
              </a:rPr>
              <a:t>Que voulons-nous ?</a:t>
            </a:r>
            <a:r>
              <a:rPr lang="fr-BE" b="1" dirty="0" smtClean="0">
                <a:solidFill>
                  <a:srgbClr val="336699"/>
                </a:solidFill>
                <a:effectLst>
                  <a:outerShdw blurRad="38100" dist="38100" dir="2700000" algn="tl">
                    <a:srgbClr val="000000">
                      <a:alpha val="43137"/>
                    </a:srgbClr>
                  </a:outerShdw>
                </a:effectLst>
              </a:rPr>
              <a:t/>
            </a:r>
            <a:br>
              <a:rPr lang="fr-BE" b="1" dirty="0" smtClean="0">
                <a:solidFill>
                  <a:srgbClr val="336699"/>
                </a:solidFill>
                <a:effectLst>
                  <a:outerShdw blurRad="38100" dist="38100" dir="2700000" algn="tl">
                    <a:srgbClr val="000000">
                      <a:alpha val="43137"/>
                    </a:srgbClr>
                  </a:outerShdw>
                </a:effectLst>
              </a:rPr>
            </a:br>
            <a:r>
              <a:rPr lang="fr-BE" sz="600" b="1" dirty="0" smtClean="0">
                <a:solidFill>
                  <a:srgbClr val="336699"/>
                </a:solidFill>
                <a:effectLst>
                  <a:outerShdw blurRad="38100" dist="38100" dir="2700000" algn="tl">
                    <a:srgbClr val="000000">
                      <a:alpha val="43137"/>
                    </a:srgbClr>
                  </a:outerShdw>
                </a:effectLst>
              </a:rPr>
              <a:t/>
            </a:r>
            <a:br>
              <a:rPr lang="fr-BE" sz="600" b="1" dirty="0" smtClean="0">
                <a:solidFill>
                  <a:srgbClr val="336699"/>
                </a:solidFill>
                <a:effectLst>
                  <a:outerShdw blurRad="38100" dist="38100" dir="2700000" algn="tl">
                    <a:srgbClr val="000000">
                      <a:alpha val="43137"/>
                    </a:srgbClr>
                  </a:outerShdw>
                </a:effectLst>
              </a:rPr>
            </a:br>
            <a:r>
              <a:rPr lang="fr-BE" sz="3100" b="1" dirty="0" smtClean="0">
                <a:solidFill>
                  <a:srgbClr val="9900CC"/>
                </a:solidFill>
                <a:effectLst/>
                <a:latin typeface="Arial Narrow" pitchFamily="34" charset="0"/>
              </a:rPr>
              <a:t>Un Titre unique d’infirmier</a:t>
            </a:r>
            <a:br>
              <a:rPr lang="fr-BE" sz="3100" b="1" dirty="0" smtClean="0">
                <a:solidFill>
                  <a:srgbClr val="9900CC"/>
                </a:solidFill>
                <a:effectLst/>
                <a:latin typeface="Arial Narrow" pitchFamily="34" charset="0"/>
              </a:rPr>
            </a:br>
            <a:r>
              <a:rPr lang="fr-BE" sz="3100" b="1" dirty="0" smtClean="0">
                <a:solidFill>
                  <a:srgbClr val="9900CC"/>
                </a:solidFill>
                <a:effectLst/>
                <a:latin typeface="Arial Narrow" pitchFamily="34" charset="0"/>
              </a:rPr>
              <a:t>Un seul niveau de formation de qualité</a:t>
            </a:r>
            <a:endParaRPr lang="fr-BE" b="1" dirty="0">
              <a:solidFill>
                <a:srgbClr val="9900CC"/>
              </a:solidFill>
              <a:effectLst/>
            </a:endParaRPr>
          </a:p>
        </p:txBody>
      </p:sp>
      <p:graphicFrame>
        <p:nvGraphicFramePr>
          <p:cNvPr id="12324" name="Group 36"/>
          <p:cNvGraphicFramePr>
            <a:graphicFrameLocks noGrp="1"/>
          </p:cNvGraphicFramePr>
          <p:nvPr/>
        </p:nvGraphicFramePr>
        <p:xfrm>
          <a:off x="685800" y="2971800"/>
          <a:ext cx="7772400" cy="3313113"/>
        </p:xfrm>
        <a:graphic>
          <a:graphicData uri="http://schemas.openxmlformats.org/drawingml/2006/table">
            <a:tbl>
              <a:tblPr/>
              <a:tblGrid>
                <a:gridCol w="2654300"/>
                <a:gridCol w="2559050"/>
                <a:gridCol w="2559050"/>
              </a:tblGrid>
              <a:tr h="471398">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1" i="0" u="none" strike="noStrike" cap="none" normalizeH="0" baseline="0" smtClean="0">
                        <a:ln>
                          <a:noFill/>
                        </a:ln>
                        <a:solidFill>
                          <a:srgbClr val="FFFFFF"/>
                        </a:solidFill>
                        <a:effectLst/>
                        <a:latin typeface="Tahoma" panose="020B0604030504040204" pitchFamily="34" charset="0"/>
                        <a:cs typeface="Arial" panose="020B0604020202020204"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2400" b="1" i="0" u="none" strike="noStrike" cap="none" normalizeH="0" baseline="0" smtClean="0">
                          <a:ln>
                            <a:noFill/>
                          </a:ln>
                          <a:solidFill>
                            <a:srgbClr val="FFFFFF"/>
                          </a:solidFill>
                          <a:effectLst/>
                          <a:latin typeface="Tahoma" panose="020B0604030504040204" pitchFamily="34" charset="0"/>
                          <a:cs typeface="Arial" panose="020B0604020202020204" pitchFamily="34" charset="0"/>
                        </a:rPr>
                        <a:t>Brevet</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2400" b="1" i="0" u="none" strike="noStrike" cap="none" normalizeH="0" baseline="0" smtClean="0">
                          <a:ln>
                            <a:noFill/>
                          </a:ln>
                          <a:solidFill>
                            <a:srgbClr val="FFFFFF"/>
                          </a:solidFill>
                          <a:effectLst/>
                          <a:latin typeface="Tahoma" panose="020B0604030504040204" pitchFamily="34" charset="0"/>
                          <a:cs typeface="Arial" panose="020B0604020202020204" pitchFamily="34" charset="0"/>
                        </a:rPr>
                        <a:t>Bachelor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23755">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1" i="0" u="none" strike="noStrike" cap="none" normalizeH="0" baseline="0" smtClean="0">
                        <a:ln>
                          <a:noFill/>
                        </a:ln>
                        <a:solidFill>
                          <a:srgbClr val="000099"/>
                        </a:solidFill>
                        <a:effectLst/>
                        <a:latin typeface="Tahoma" panose="020B060403050404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smtClean="0">
                          <a:ln>
                            <a:noFill/>
                          </a:ln>
                          <a:solidFill>
                            <a:srgbClr val="000099"/>
                          </a:solidFill>
                          <a:effectLst/>
                          <a:latin typeface="Tahoma" panose="020B0604030504040204" pitchFamily="34" charset="0"/>
                          <a:cs typeface="Arial" panose="020B0604020202020204" pitchFamily="34" charset="0"/>
                        </a:rPr>
                        <a:t>2007 - 2008</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1" i="0" u="none" strike="noStrike" cap="none" normalizeH="0" baseline="0" smtClean="0">
                        <a:ln>
                          <a:noFill/>
                        </a:ln>
                        <a:solidFill>
                          <a:srgbClr val="000000"/>
                        </a:solidFill>
                        <a:effectLst/>
                        <a:latin typeface="Tahoma" panose="020B060403050404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smtClean="0">
                          <a:ln>
                            <a:noFill/>
                          </a:ln>
                          <a:solidFill>
                            <a:srgbClr val="000000"/>
                          </a:solidFill>
                          <a:effectLst/>
                          <a:latin typeface="Tahoma" panose="020B0604030504040204" pitchFamily="34" charset="0"/>
                          <a:cs typeface="Arial" panose="020B0604020202020204" pitchFamily="34" charset="0"/>
                        </a:rPr>
                        <a:t>333 (sur 4016)</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1" i="0" u="none" strike="noStrike" cap="none" normalizeH="0" baseline="0" smtClean="0">
                        <a:ln>
                          <a:noFill/>
                        </a:ln>
                        <a:solidFill>
                          <a:srgbClr val="000000"/>
                        </a:solidFill>
                        <a:effectLst/>
                        <a:latin typeface="Tahoma" panose="020B060403050404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smtClean="0">
                          <a:ln>
                            <a:noFill/>
                          </a:ln>
                          <a:solidFill>
                            <a:srgbClr val="000000"/>
                          </a:solidFill>
                          <a:effectLst/>
                          <a:latin typeface="Tahoma" panose="020B0604030504040204" pitchFamily="34" charset="0"/>
                          <a:cs typeface="Arial" panose="020B0604020202020204" pitchFamily="34" charset="0"/>
                        </a:rPr>
                        <a:t>508 (sur 5087)</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838039">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1" i="0" u="none" strike="noStrike" cap="none" normalizeH="0" baseline="0" smtClean="0">
                        <a:ln>
                          <a:noFill/>
                        </a:ln>
                        <a:solidFill>
                          <a:srgbClr val="000099"/>
                        </a:solidFill>
                        <a:effectLst/>
                        <a:latin typeface="Tahoma" panose="020B060403050404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smtClean="0">
                          <a:ln>
                            <a:noFill/>
                          </a:ln>
                          <a:solidFill>
                            <a:srgbClr val="000099"/>
                          </a:solidFill>
                          <a:effectLst/>
                          <a:latin typeface="Tahoma" panose="020B0604030504040204" pitchFamily="34" charset="0"/>
                          <a:cs typeface="Arial" panose="020B0604020202020204" pitchFamily="34" charset="0"/>
                        </a:rPr>
                        <a:t>2011 - 2012</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1" i="0" u="none" strike="noStrike" cap="none" normalizeH="0" baseline="0" smtClean="0">
                        <a:ln>
                          <a:noFill/>
                        </a:ln>
                        <a:solidFill>
                          <a:srgbClr val="000000"/>
                        </a:solidFill>
                        <a:effectLst/>
                        <a:latin typeface="Tahoma" panose="020B060403050404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smtClean="0">
                          <a:ln>
                            <a:noFill/>
                          </a:ln>
                          <a:solidFill>
                            <a:srgbClr val="000000"/>
                          </a:solidFill>
                          <a:effectLst/>
                          <a:latin typeface="Tahoma" panose="020B0604030504040204" pitchFamily="34" charset="0"/>
                          <a:cs typeface="Arial" panose="020B0604020202020204" pitchFamily="34" charset="0"/>
                        </a:rPr>
                        <a:t>1002 (sur 5630)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1" i="0" u="none" strike="noStrike" cap="none" normalizeH="0" baseline="0" smtClean="0">
                        <a:ln>
                          <a:noFill/>
                        </a:ln>
                        <a:solidFill>
                          <a:srgbClr val="000000"/>
                        </a:solidFill>
                        <a:effectLst/>
                        <a:latin typeface="Tahoma" panose="020B060403050404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smtClean="0">
                          <a:ln>
                            <a:noFill/>
                          </a:ln>
                          <a:solidFill>
                            <a:srgbClr val="000000"/>
                          </a:solidFill>
                          <a:effectLst/>
                          <a:latin typeface="Tahoma" panose="020B0604030504040204" pitchFamily="34" charset="0"/>
                          <a:cs typeface="Arial" panose="020B0604020202020204" pitchFamily="34" charset="0"/>
                        </a:rPr>
                        <a:t>765 (sur 6576)</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r h="365690">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smtClean="0">
                        <a:ln>
                          <a:noFill/>
                        </a:ln>
                        <a:solidFill>
                          <a:srgbClr val="000000"/>
                        </a:solidFill>
                        <a:effectLst/>
                        <a:latin typeface="Tahoma" panose="020B0604030504040204" pitchFamily="34" charset="0"/>
                        <a:cs typeface="Arial" panose="020B0604020202020204"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smtClean="0">
                        <a:ln>
                          <a:noFill/>
                        </a:ln>
                        <a:solidFill>
                          <a:srgbClr val="000000"/>
                        </a:solidFill>
                        <a:effectLst/>
                        <a:latin typeface="Tahoma" panose="020B0604030504040204" pitchFamily="34" charset="0"/>
                        <a:cs typeface="Arial" panose="020B0604020202020204"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smtClean="0">
                        <a:ln>
                          <a:noFill/>
                        </a:ln>
                        <a:solidFill>
                          <a:srgbClr val="000000"/>
                        </a:solidFill>
                        <a:effectLst/>
                        <a:latin typeface="Tahoma" panose="020B0604030504040204" pitchFamily="34" charset="0"/>
                        <a:cs typeface="Arial" panose="020B0604020202020204" pitchFamily="34"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D8CC"/>
                    </a:solidFill>
                  </a:tcPr>
                </a:tc>
              </a:tr>
              <a:tr h="814232">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400" b="1" i="0" u="none" strike="noStrike" cap="none" normalizeH="0" baseline="0" smtClean="0">
                        <a:ln>
                          <a:noFill/>
                        </a:ln>
                        <a:solidFill>
                          <a:srgbClr val="000000"/>
                        </a:solidFill>
                        <a:effectLst/>
                        <a:latin typeface="Arial Narrow" panose="020B0606020202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2400" b="1" i="0" u="none" strike="noStrike" cap="none" normalizeH="0" baseline="0" smtClean="0">
                          <a:ln>
                            <a:noFill/>
                          </a:ln>
                          <a:solidFill>
                            <a:srgbClr val="000000"/>
                          </a:solidFill>
                          <a:effectLst/>
                          <a:latin typeface="Arial Narrow" panose="020B0606020202030204" pitchFamily="34" charset="0"/>
                          <a:cs typeface="Arial" panose="020B0604020202020204" pitchFamily="34" charset="0"/>
                        </a:rPr>
                        <a:t>Croissance en 4 ans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600" b="1" i="0" u="none" strike="noStrike" cap="none" normalizeH="0" baseline="0" smtClean="0">
                          <a:ln>
                            <a:noFill/>
                          </a:ln>
                          <a:solidFill>
                            <a:srgbClr val="000000"/>
                          </a:solidFill>
                          <a:effectLst/>
                          <a:latin typeface="Arial Narrow" panose="020B060602020203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2800" b="1" i="0" u="none" strike="noStrike" cap="none" normalizeH="0" baseline="0" smtClean="0">
                          <a:ln>
                            <a:noFill/>
                          </a:ln>
                          <a:solidFill>
                            <a:srgbClr val="FF0000"/>
                          </a:solidFill>
                          <a:effectLst/>
                          <a:latin typeface="Arial Narrow" panose="020B0606020202030204" pitchFamily="34" charset="0"/>
                          <a:cs typeface="Arial" panose="020B0604020202020204" pitchFamily="34" charset="0"/>
                        </a:rPr>
                        <a:t>+ 200%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c>
                  <a:txBody>
                    <a:bodyPr/>
                    <a:lstStyle>
                      <a:lvl1pPr>
                        <a:spcBef>
                          <a:spcPct val="20000"/>
                        </a:spcBef>
                        <a:buClr>
                          <a:schemeClr val="hlink"/>
                        </a:buClr>
                        <a:buSzPct val="65000"/>
                        <a:buFont typeface="Wingdings" panose="05000000000000000000" pitchFamily="2" charset="2"/>
                        <a:defRPr sz="28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600" b="1" i="0" u="none" strike="noStrike" cap="none" normalizeH="0" baseline="0" smtClean="0">
                        <a:ln>
                          <a:noFill/>
                        </a:ln>
                        <a:solidFill>
                          <a:srgbClr val="000000"/>
                        </a:solidFill>
                        <a:effectLst/>
                        <a:latin typeface="Arial Narrow" panose="020B060602020203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2800" b="1" i="0" u="none" strike="noStrike" cap="none" normalizeH="0" baseline="0" smtClean="0">
                          <a:ln>
                            <a:noFill/>
                          </a:ln>
                          <a:solidFill>
                            <a:srgbClr val="000000"/>
                          </a:solidFill>
                          <a:effectLst/>
                          <a:latin typeface="Arial Narrow" panose="020B0606020202030204" pitchFamily="34" charset="0"/>
                          <a:cs typeface="Arial" panose="020B0604020202020204" pitchFamily="34" charset="0"/>
                        </a:rPr>
                        <a:t>+ 50%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CE7"/>
                    </a:solidFill>
                  </a:tcPr>
                </a:tc>
              </a:tr>
            </a:tbl>
          </a:graphicData>
        </a:graphic>
      </p:graphicFrame>
      <p:sp>
        <p:nvSpPr>
          <p:cNvPr id="12317" name="Rectangle 6"/>
          <p:cNvSpPr>
            <a:spLocks noChangeArrowheads="1"/>
          </p:cNvSpPr>
          <p:nvPr/>
        </p:nvSpPr>
        <p:spPr bwMode="auto">
          <a:xfrm>
            <a:off x="609600" y="1828800"/>
            <a:ext cx="8001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BE" altLang="fr-FR" sz="2400">
                <a:solidFill>
                  <a:srgbClr val="006600"/>
                </a:solidFill>
              </a:rPr>
              <a:t>Evolution de la population </a:t>
            </a:r>
            <a:r>
              <a:rPr lang="fr-BE" altLang="fr-FR" sz="2400" b="1">
                <a:solidFill>
                  <a:srgbClr val="006600"/>
                </a:solidFill>
              </a:rPr>
              <a:t>étudiants non-résidents en filière Brevet et Bachelier en Belgique:</a:t>
            </a:r>
          </a:p>
          <a:p>
            <a:pPr algn="r" eaLnBrk="1" hangingPunct="1">
              <a:spcBef>
                <a:spcPct val="0"/>
              </a:spcBef>
              <a:buClrTx/>
              <a:buSzTx/>
              <a:buFontTx/>
              <a:buNone/>
            </a:pPr>
            <a:r>
              <a:rPr lang="fr-BE" altLang="fr-FR" sz="1800">
                <a:solidFill>
                  <a:srgbClr val="000099"/>
                </a:solidFill>
                <a:latin typeface="Arial Narrow" panose="020B0606020202030204" pitchFamily="34" charset="0"/>
              </a:rPr>
              <a:t>d’Alleine B. at al, 2011   </a:t>
            </a:r>
          </a:p>
        </p:txBody>
      </p:sp>
      <p:sp>
        <p:nvSpPr>
          <p:cNvPr id="12318" name="AutoShape 8"/>
          <p:cNvSpPr>
            <a:spLocks noChangeArrowheads="1"/>
          </p:cNvSpPr>
          <p:nvPr/>
        </p:nvSpPr>
        <p:spPr bwMode="auto">
          <a:xfrm>
            <a:off x="1524000" y="295275"/>
            <a:ext cx="852488" cy="847725"/>
          </a:xfrm>
          <a:prstGeom prst="curvedRightArrow">
            <a:avLst>
              <a:gd name="adj1" fmla="val 20000"/>
              <a:gd name="adj2" fmla="val 40000"/>
              <a:gd name="adj3" fmla="val 33521"/>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latin typeface="Calibri" panose="020F0502020204030204" pitchFamily="34" charset="0"/>
            </a:endParaRPr>
          </a:p>
        </p:txBody>
      </p:sp>
      <p:sp>
        <p:nvSpPr>
          <p:cNvPr id="9" name="Espace réservé du numéro de diapositive 8"/>
          <p:cNvSpPr>
            <a:spLocks noGrp="1"/>
          </p:cNvSpPr>
          <p:nvPr>
            <p:ph type="sldNum" sz="quarter" idx="12"/>
          </p:nvPr>
        </p:nvSpPr>
        <p:spPr/>
        <p:txBody>
          <a:bodyPr/>
          <a:lstStyle/>
          <a:p>
            <a:pPr>
              <a:defRPr/>
            </a:pPr>
            <a:fld id="{3002D395-C8B6-498C-A21C-E165A0E8B2D4}" type="slidenum">
              <a:rPr lang="fr-FR" smtClean="0"/>
              <a:pPr>
                <a:defRPr/>
              </a:pPr>
              <a:t>9</a:t>
            </a:fld>
            <a:endParaRPr lang="fr-FR"/>
          </a:p>
        </p:txBody>
      </p:sp>
      <p:sp>
        <p:nvSpPr>
          <p:cNvPr id="4" name="Espace réservé du pied de page 3"/>
          <p:cNvSpPr txBox="1">
            <a:spLocks noGrp="1"/>
          </p:cNvSpPr>
          <p:nvPr/>
        </p:nvSpPr>
        <p:spPr bwMode="auto">
          <a:xfrm>
            <a:off x="0" y="6381750"/>
            <a:ext cx="9144000" cy="476250"/>
          </a:xfrm>
          <a:prstGeom prst="rect">
            <a:avLst/>
          </a:prstGeom>
          <a:noFill/>
          <a:ln>
            <a:miter lim="800000"/>
            <a:headEnd/>
            <a:tailEnd/>
          </a:ln>
        </p:spPr>
        <p:txBody>
          <a:bodyPr anchor="b"/>
          <a:lstStyle/>
          <a:p>
            <a:pPr algn="ctr" eaLnBrk="1" hangingPunct="1">
              <a:defRPr/>
            </a:pPr>
            <a:r>
              <a:rPr lang="fr-BE" sz="14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rPr>
              <a:t>Photographie de l'enseignement en soins infirmiers - Congrès AISPN 091115 TL</a:t>
            </a:r>
            <a:endParaRPr lang="fr-FR" sz="1100" dirty="0">
              <a:solidFill>
                <a:srgbClr val="000099"/>
              </a:solidFill>
              <a:effectLst>
                <a:outerShdw blurRad="38100" dist="38100" dir="2700000" algn="tl">
                  <a:srgbClr val="FFFFFF"/>
                </a:outerShdw>
              </a:effectLst>
              <a:latin typeface="Arial Narrow" panose="020B0606020202030204" pitchFamily="34" charset="0"/>
              <a:cs typeface="Angsana New" pitchFamily="18" charset="-34"/>
            </a:endParaRPr>
          </a:p>
        </p:txBody>
      </p:sp>
      <p:sp>
        <p:nvSpPr>
          <p:cNvPr id="12321" name="Text Box 34"/>
          <p:cNvSpPr txBox="1">
            <a:spLocks noChangeArrowheads="1"/>
          </p:cNvSpPr>
          <p:nvPr/>
        </p:nvSpPr>
        <p:spPr bwMode="auto">
          <a:xfrm rot="-2090961">
            <a:off x="7391400" y="533400"/>
            <a:ext cx="1752600" cy="519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BE" altLang="fr-FR" sz="2800" b="1">
                <a:solidFill>
                  <a:srgbClr val="000099"/>
                </a:solidFill>
              </a:rPr>
              <a:t>exemple</a:t>
            </a:r>
            <a:endParaRPr lang="fr-FR" altLang="fr-FR" sz="2800" b="1">
              <a:solidFill>
                <a:srgbClr val="0000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xtur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7648</TotalTime>
  <Words>4854</Words>
  <Application>Microsoft Office PowerPoint</Application>
  <PresentationFormat>Affichage à l'écran (4:3)</PresentationFormat>
  <Paragraphs>864</Paragraphs>
  <Slides>60</Slides>
  <Notes>3</Notes>
  <HiddenSlides>0</HiddenSlides>
  <MMClips>0</MMClips>
  <ScaleCrop>false</ScaleCrop>
  <HeadingPairs>
    <vt:vector size="8" baseType="variant">
      <vt:variant>
        <vt:lpstr>Polices utilisées</vt:lpstr>
      </vt:variant>
      <vt:variant>
        <vt:i4>13</vt:i4>
      </vt:variant>
      <vt:variant>
        <vt:lpstr>Thème</vt:lpstr>
      </vt:variant>
      <vt:variant>
        <vt:i4>1</vt:i4>
      </vt:variant>
      <vt:variant>
        <vt:lpstr>Serveurs OLE incorporés</vt:lpstr>
      </vt:variant>
      <vt:variant>
        <vt:i4>1</vt:i4>
      </vt:variant>
      <vt:variant>
        <vt:lpstr>Titres des diapositives</vt:lpstr>
      </vt:variant>
      <vt:variant>
        <vt:i4>60</vt:i4>
      </vt:variant>
    </vt:vector>
  </HeadingPairs>
  <TitlesOfParts>
    <vt:vector size="75" baseType="lpstr">
      <vt:lpstr>Tahoma</vt:lpstr>
      <vt:lpstr>Arial</vt:lpstr>
      <vt:lpstr>Wingdings</vt:lpstr>
      <vt:lpstr>Arial Black</vt:lpstr>
      <vt:lpstr>Arial Narrow</vt:lpstr>
      <vt:lpstr>Angsana New</vt:lpstr>
      <vt:lpstr>Calibri</vt:lpstr>
      <vt:lpstr>Times New Roman</vt:lpstr>
      <vt:lpstr>Kalinga</vt:lpstr>
      <vt:lpstr>Impact</vt:lpstr>
      <vt:lpstr>Arial-BoldMS</vt:lpstr>
      <vt:lpstr>Aharoni</vt:lpstr>
      <vt:lpstr>Batang</vt:lpstr>
      <vt:lpstr>Texture</vt:lpstr>
      <vt:lpstr>Acrobat Document</vt:lpstr>
      <vt:lpstr>Présentation PowerPoint</vt:lpstr>
      <vt:lpstr>Présentation PowerPoint</vt:lpstr>
      <vt:lpstr> D’où venons-nous ? Deux filières et deux niveaux de formation différents </vt:lpstr>
      <vt:lpstr>Présentation PowerPoint</vt:lpstr>
      <vt:lpstr>Présentation PowerPoint</vt:lpstr>
      <vt:lpstr>Une réforme infirmière en Belgique pour un système de santé gagnant  Proposition francophone</vt:lpstr>
      <vt:lpstr>Quelle infirmière voulons-nous ?</vt:lpstr>
      <vt:lpstr>Que voulons-nous ?  Un Titre unique d’infirmier Un seul niveau de formation de qualité</vt:lpstr>
      <vt:lpstr>Que voulons-nous ?  Un Titre unique d’infirmier Un seul niveau de formation de qualité</vt:lpstr>
      <vt:lpstr>Une réforme infirmière pour un système de santé gagnant</vt:lpstr>
      <vt:lpstr>Une réforme infirmière pour un système de santé gagnant</vt:lpstr>
      <vt:lpstr>Une réforme infirmière pour un système de santé gagnant</vt:lpstr>
      <vt:lpstr>Une réforme infirmière pour un système de santé gagnant</vt:lpstr>
      <vt:lpstr>Une réforme infirmière pour un système de santé gagnant</vt:lpstr>
      <vt:lpstr>Une réforme infirmière pour un système de santé gagnant</vt:lpstr>
      <vt:lpstr>Soit 3 processus structurels européens parallèles qui coexistent …</vt:lpstr>
      <vt:lpstr>Présentation PowerPoint</vt:lpstr>
      <vt:lpstr>Directive sectorielle 2013/55/UE</vt:lpstr>
      <vt:lpstr>Présentation PowerPoint</vt:lpstr>
      <vt:lpstr>Présentation PowerPoint</vt:lpstr>
      <vt:lpstr>L'admission à la formation d'infirmier responsable de soins généraux suppose les  8 compétences suivantes :   Directive 2013/55/UE - Article 31 &amp; 6bis</vt:lpstr>
      <vt:lpstr>L'admission à la formation d'infirmier responsable de soins généraux suppose les compétences suivantes :   Directive 2013/55/UE - Article 31 &amp; 6bis</vt:lpstr>
      <vt:lpstr>L'admission à la formation d'infirmier responsable de soins généraux suppose les compétences suivantes:   Directive 2013/55/UE - Article 31 &amp; 6bis</vt:lpstr>
      <vt:lpstr>L'admission à la formation d'infirmier responsable de soins généraux suppose les compétences suivantes:   Directive 2013/55/UE - Article 31 &amp; 6bis</vt:lpstr>
      <vt:lpstr>Cadre Européen de Certification – CEC European Qualification Framework - EQF</vt:lpstr>
      <vt:lpstr>Présentation PowerPoint</vt:lpstr>
      <vt:lpstr>Pourquoi une formation infirmière de niveau bachelor ?</vt:lpstr>
      <vt:lpstr>Pourquoi une formation infirmière de niveau bachelor ?</vt:lpstr>
      <vt:lpstr>Pourquoi envisager un master en Sciences infirmières ?</vt:lpstr>
      <vt:lpstr>Présentation PowerPoint</vt:lpstr>
      <vt:lpstr>Pourquoi une réforme infirmière structurelle en Belgique ?</vt:lpstr>
      <vt:lpstr>Où en sommes-nous ?</vt:lpstr>
      <vt:lpstr>De la Directive 2013/55/EU à la réforme de la formation infirmière …</vt:lpstr>
      <vt:lpstr>Présentation PowerPoint</vt:lpstr>
      <vt:lpstr>Présentation PowerPoint</vt:lpstr>
      <vt:lpstr>Présentation PowerPoint</vt:lpstr>
      <vt:lpstr>Présentation PowerPoint</vt:lpstr>
      <vt:lpstr>Présentation PowerPoint</vt:lpstr>
      <vt:lpstr>Lobby … récent !  sans oublier les médias (presse écrite, radio et télévision)</vt:lpstr>
      <vt:lpstr>ALGEMENE UNIE DER VERPLEEGKUNDIGEN VAN BELGIË vzw UNION GENERALE DES INFIRMIER(E)S DE BELGIQUE asbl ALLGEMEINER KRANKENPFLEGEVERBAND BELGIENS vog</vt:lpstr>
      <vt:lpstr>Fédération Nationale des Infirmières de Belgique Nationale Federatie van Belgische Verpleegkundigen</vt:lpstr>
      <vt:lpstr>  102nd EFN - General Assembly  Brussels, 16 &amp; 17 April 2015   Implementation of EFN Strategic and Operational Lobby Plan (SOLP) 2014-2020  EFN Competency framework EFN Guideline for implementation of Article 31 of Directive 2013/55/EU   </vt:lpstr>
      <vt:lpstr>Présentation PowerPoint</vt:lpstr>
      <vt:lpstr>A nursing reform for a  sustainable healthcare system</vt:lpstr>
      <vt:lpstr>Formations infirmières  Situation existante</vt:lpstr>
      <vt:lpstr>Présentation PowerPoint</vt:lpstr>
      <vt:lpstr>Formation infirmière   Situation souhaitée …     dans le cadre d’une       réforme structurelle</vt:lpstr>
      <vt:lpstr>Recommandations pour déterminer les profils et différencier les fonctions en tenant compte du Cadre européen de Certification</vt:lpstr>
      <vt:lpstr>Recommandations pour déterminer les profils et différencier les fonctions en tenant compte du Cadre européen de Certification</vt:lpstr>
      <vt:lpstr>Recommandations pour déterminer les profils et différencier les fonctions en tenant compte du Cadre européen de Certification</vt:lpstr>
      <vt:lpstr>Recommandations pour déterminer les profils et différencier les fonctions en tenant compte du Cadre européen de Certification</vt:lpstr>
      <vt:lpstr>Recommandations pour déterminer les profils et différencier les fonctions en tenant compte du Cadre européen de Certification</vt:lpstr>
      <vt:lpstr>Présentation PowerPoint</vt:lpstr>
      <vt:lpstr>Présentation PowerPoint</vt:lpstr>
      <vt:lpstr>Présentation PowerPoint</vt:lpstr>
      <vt:lpstr>Présentation PowerPoint</vt:lpstr>
      <vt:lpstr> D’une situation souhaitée  à une situation … imposée ! </vt:lpstr>
      <vt:lpstr>Conséquences de la position unilatérale  de Maggie De Block, Ministre fédérale de la Santé</vt:lpstr>
      <vt:lpstr>Conséquences de la position unilatérale  de Maggie De Block, Ministre fédérale de la Santé</vt:lpstr>
      <vt:lpstr>« J’entends suivre mon instinct et vivre pleinement  ce que je crois juste et nécessaire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Thierry Lothaire</dc:creator>
  <cp:lastModifiedBy>Samuel Meert</cp:lastModifiedBy>
  <cp:revision>751</cp:revision>
  <cp:lastPrinted>1601-01-01T00:00:00Z</cp:lastPrinted>
  <dcterms:created xsi:type="dcterms:W3CDTF">1601-01-01T00:00:00Z</dcterms:created>
  <dcterms:modified xsi:type="dcterms:W3CDTF">2015-11-11T17:10:50Z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